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82" r:id="rId6"/>
    <p:sldId id="291" r:id="rId7"/>
    <p:sldId id="320" r:id="rId8"/>
    <p:sldId id="293" r:id="rId9"/>
    <p:sldId id="294" r:id="rId10"/>
    <p:sldId id="296" r:id="rId11"/>
    <p:sldId id="298" r:id="rId12"/>
    <p:sldId id="312" r:id="rId13"/>
    <p:sldId id="309" r:id="rId14"/>
    <p:sldId id="322" r:id="rId15"/>
    <p:sldId id="313" r:id="rId16"/>
    <p:sldId id="315" r:id="rId17"/>
    <p:sldId id="314" r:id="rId18"/>
    <p:sldId id="316" r:id="rId19"/>
    <p:sldId id="311" r:id="rId20"/>
    <p:sldId id="321" r:id="rId21"/>
    <p:sldId id="318" r:id="rId22"/>
    <p:sldId id="303" r:id="rId23"/>
    <p:sldId id="304" r:id="rId24"/>
    <p:sldId id="305" r:id="rId25"/>
    <p:sldId id="307" r:id="rId26"/>
    <p:sldId id="308" r:id="rId27"/>
    <p:sldId id="310" r:id="rId28"/>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p:scale>
          <a:sx n="93" d="100"/>
          <a:sy n="93" d="100"/>
        </p:scale>
        <p:origin x="-91" y="-29"/>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76363" cy="513508"/>
          </a:xfrm>
          <a:prstGeom prst="rect">
            <a:avLst/>
          </a:prstGeom>
        </p:spPr>
        <p:txBody>
          <a:bodyPr vert="horz" lIns="95070" tIns="47535" rIns="95070" bIns="47535" rtlCol="0"/>
          <a:lstStyle>
            <a:lvl1pPr algn="l">
              <a:defRPr sz="1200"/>
            </a:lvl1pPr>
          </a:lstStyle>
          <a:p>
            <a:endParaRPr lang="es-ES"/>
          </a:p>
        </p:txBody>
      </p:sp>
      <p:sp>
        <p:nvSpPr>
          <p:cNvPr id="3" name="Marcador de fecha 2"/>
          <p:cNvSpPr>
            <a:spLocks noGrp="1"/>
          </p:cNvSpPr>
          <p:nvPr>
            <p:ph type="dt" sz="quarter" idx="1"/>
          </p:nvPr>
        </p:nvSpPr>
        <p:spPr>
          <a:xfrm>
            <a:off x="4021295" y="0"/>
            <a:ext cx="3076363" cy="513508"/>
          </a:xfrm>
          <a:prstGeom prst="rect">
            <a:avLst/>
          </a:prstGeom>
        </p:spPr>
        <p:txBody>
          <a:bodyPr vert="horz" lIns="95070" tIns="47535" rIns="95070" bIns="47535" rtlCol="0"/>
          <a:lstStyle>
            <a:lvl1pPr algn="r">
              <a:defRPr sz="1200"/>
            </a:lvl1pPr>
          </a:lstStyle>
          <a:p>
            <a:fld id="{62771AA8-7B27-4D62-9C1E-213BCBE1A0EC}" type="datetimeFigureOut">
              <a:rPr lang="es-ES" smtClean="0"/>
              <a:pPr/>
              <a:t>27/04/2021</a:t>
            </a:fld>
            <a:endParaRPr lang="es-ES"/>
          </a:p>
        </p:txBody>
      </p:sp>
      <p:sp>
        <p:nvSpPr>
          <p:cNvPr id="4" name="Marcador de pie de página 3"/>
          <p:cNvSpPr>
            <a:spLocks noGrp="1"/>
          </p:cNvSpPr>
          <p:nvPr>
            <p:ph type="ftr" sz="quarter" idx="2"/>
          </p:nvPr>
        </p:nvSpPr>
        <p:spPr>
          <a:xfrm>
            <a:off x="1" y="9721106"/>
            <a:ext cx="3076363" cy="513507"/>
          </a:xfrm>
          <a:prstGeom prst="rect">
            <a:avLst/>
          </a:prstGeom>
        </p:spPr>
        <p:txBody>
          <a:bodyPr vert="horz" lIns="95070" tIns="47535" rIns="95070" bIns="47535"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4021295" y="9721106"/>
            <a:ext cx="3076363" cy="513507"/>
          </a:xfrm>
          <a:prstGeom prst="rect">
            <a:avLst/>
          </a:prstGeom>
        </p:spPr>
        <p:txBody>
          <a:bodyPr vert="horz" lIns="95070" tIns="47535" rIns="95070" bIns="47535" rtlCol="0" anchor="b"/>
          <a:lstStyle>
            <a:lvl1pPr algn="r">
              <a:defRPr sz="1200"/>
            </a:lvl1pPr>
          </a:lstStyle>
          <a:p>
            <a:fld id="{F4E5F822-FD4A-45CA-A190-7A2FB5E16F34}" type="slidenum">
              <a:rPr lang="es-ES" smtClean="0"/>
              <a:pPr/>
              <a:t>‹Nº›</a:t>
            </a:fld>
            <a:endParaRPr lang="es-ES"/>
          </a:p>
        </p:txBody>
      </p:sp>
    </p:spTree>
    <p:extLst>
      <p:ext uri="{BB962C8B-B14F-4D97-AF65-F5344CB8AC3E}">
        <p14:creationId xmlns:p14="http://schemas.microsoft.com/office/powerpoint/2010/main" val="946618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77137" cy="511731"/>
          </a:xfrm>
          <a:prstGeom prst="rect">
            <a:avLst/>
          </a:prstGeom>
        </p:spPr>
        <p:txBody>
          <a:bodyPr vert="horz" lIns="95070" tIns="47535" rIns="95070" bIns="47535" rtlCol="0"/>
          <a:lstStyle>
            <a:lvl1pPr algn="l">
              <a:defRPr sz="1200"/>
            </a:lvl1pPr>
          </a:lstStyle>
          <a:p>
            <a:endParaRPr lang="es-ES"/>
          </a:p>
        </p:txBody>
      </p:sp>
      <p:sp>
        <p:nvSpPr>
          <p:cNvPr id="3" name="2 Marcador de fecha"/>
          <p:cNvSpPr>
            <a:spLocks noGrp="1"/>
          </p:cNvSpPr>
          <p:nvPr>
            <p:ph type="dt" idx="1"/>
          </p:nvPr>
        </p:nvSpPr>
        <p:spPr>
          <a:xfrm>
            <a:off x="4020506" y="1"/>
            <a:ext cx="3077137" cy="511731"/>
          </a:xfrm>
          <a:prstGeom prst="rect">
            <a:avLst/>
          </a:prstGeom>
        </p:spPr>
        <p:txBody>
          <a:bodyPr vert="horz" lIns="95070" tIns="47535" rIns="95070" bIns="47535" rtlCol="0"/>
          <a:lstStyle>
            <a:lvl1pPr algn="r">
              <a:defRPr sz="1200"/>
            </a:lvl1pPr>
          </a:lstStyle>
          <a:p>
            <a:fld id="{28B7BFDD-91E3-46B8-ABE3-E5082E6D606B}" type="datetimeFigureOut">
              <a:rPr lang="es-ES" smtClean="0"/>
              <a:pPr/>
              <a:t>27/04/2021</a:t>
            </a:fld>
            <a:endParaRPr lang="es-ES"/>
          </a:p>
        </p:txBody>
      </p:sp>
      <p:sp>
        <p:nvSpPr>
          <p:cNvPr id="4" name="3 Marcador de imagen de diapositiva"/>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070" tIns="47535" rIns="95070" bIns="47535" rtlCol="0" anchor="ctr"/>
          <a:lstStyle/>
          <a:p>
            <a:endParaRPr lang="es-ES"/>
          </a:p>
        </p:txBody>
      </p:sp>
      <p:sp>
        <p:nvSpPr>
          <p:cNvPr id="5" name="4 Marcador de notas"/>
          <p:cNvSpPr>
            <a:spLocks noGrp="1"/>
          </p:cNvSpPr>
          <p:nvPr>
            <p:ph type="body" sz="quarter" idx="3"/>
          </p:nvPr>
        </p:nvSpPr>
        <p:spPr>
          <a:xfrm>
            <a:off x="709599" y="4862265"/>
            <a:ext cx="5680103" cy="4605575"/>
          </a:xfrm>
          <a:prstGeom prst="rect">
            <a:avLst/>
          </a:prstGeom>
        </p:spPr>
        <p:txBody>
          <a:bodyPr vert="horz" lIns="95070" tIns="47535" rIns="95070" bIns="47535"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238"/>
            <a:ext cx="3077137" cy="511731"/>
          </a:xfrm>
          <a:prstGeom prst="rect">
            <a:avLst/>
          </a:prstGeom>
        </p:spPr>
        <p:txBody>
          <a:bodyPr vert="horz" lIns="95070" tIns="47535" rIns="95070" bIns="47535"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0506" y="9721238"/>
            <a:ext cx="3077137" cy="511731"/>
          </a:xfrm>
          <a:prstGeom prst="rect">
            <a:avLst/>
          </a:prstGeom>
        </p:spPr>
        <p:txBody>
          <a:bodyPr vert="horz" lIns="95070" tIns="47535" rIns="95070" bIns="47535" rtlCol="0" anchor="b"/>
          <a:lstStyle>
            <a:lvl1pPr algn="r">
              <a:defRPr sz="1200"/>
            </a:lvl1pPr>
          </a:lstStyle>
          <a:p>
            <a:fld id="{5BB440C5-B2A1-4052-8CAD-487C1627F281}" type="slidenum">
              <a:rPr lang="es-ES" smtClean="0"/>
              <a:pPr/>
              <a:t>‹Nº›</a:t>
            </a:fld>
            <a:endParaRPr lang="es-ES"/>
          </a:p>
        </p:txBody>
      </p:sp>
    </p:spTree>
    <p:extLst>
      <p:ext uri="{BB962C8B-B14F-4D97-AF65-F5344CB8AC3E}">
        <p14:creationId xmlns:p14="http://schemas.microsoft.com/office/powerpoint/2010/main" val="4103270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1317ED1-CC30-4306-B105-0375DB74B0A4}" type="datetime1">
              <a:rPr lang="es-ES" smtClean="0"/>
              <a:pPr/>
              <a:t>27/04/2021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49013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51862B7-572C-4AAE-94B7-E83A10089E92}" type="datetime1">
              <a:rPr lang="es-ES" smtClean="0"/>
              <a:pPr/>
              <a:t>27/04/2021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241088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7A534EE-DF48-4D52-9A74-FD22496BCDF0}" type="datetime1">
              <a:rPr lang="es-ES" smtClean="0"/>
              <a:pPr/>
              <a:t>27/04/2021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388907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F670CD-2EF8-4C64-9B1A-78124BA3D480}" type="datetime1">
              <a:rPr lang="es-ES" smtClean="0"/>
              <a:pPr/>
              <a:t>27/04/2021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402151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0AD0F3-92F8-4AA6-903C-C950CC6828CB}" type="datetime1">
              <a:rPr lang="es-ES" smtClean="0"/>
              <a:pPr/>
              <a:t>27/04/2021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73941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0B30CBE-8DF8-4E21-A7AA-A6001C5FA2EF}" type="datetime1">
              <a:rPr lang="es-ES" smtClean="0"/>
              <a:pPr/>
              <a:t>27/04/2021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376540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1924B8B1-627F-4919-941A-FA08473A0BE2}" type="datetime1">
              <a:rPr lang="es-ES" smtClean="0"/>
              <a:pPr/>
              <a:t>27/04/2021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4383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99A4863-28ED-49DF-A42B-D1CA4E64F896}" type="datetime1">
              <a:rPr lang="es-ES" smtClean="0"/>
              <a:pPr/>
              <a:t>27/04/2021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389104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504629-B7BF-4975-8608-CEB6BF48E48B}" type="datetime1">
              <a:rPr lang="es-ES" smtClean="0"/>
              <a:pPr/>
              <a:t>27/04/2021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401752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33A6DFA-842E-4CAC-ADD9-4870EAF3D054}" type="datetime1">
              <a:rPr lang="es-ES" smtClean="0"/>
              <a:pPr/>
              <a:t>27/04/2021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181379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D429243-9986-4B01-87E0-30C3915C380A}" type="datetime1">
              <a:rPr lang="es-ES" smtClean="0"/>
              <a:pPr/>
              <a:t>27/04/2021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232444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6904D-12D4-4B6F-97D5-DAEC19E2E566}" type="datetime1">
              <a:rPr lang="es-ES" smtClean="0"/>
              <a:pPr/>
              <a:t>27/04/2021</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C5158-5E98-4CB3-8087-9B9A942B97F8}" type="slidenum">
              <a:rPr lang="es-ES" smtClean="0"/>
              <a:pPr/>
              <a:t>‹Nº›</a:t>
            </a:fld>
            <a:endParaRPr lang="es-ES" dirty="0"/>
          </a:p>
        </p:txBody>
      </p:sp>
    </p:spTree>
    <p:extLst>
      <p:ext uri="{BB962C8B-B14F-4D97-AF65-F5344CB8AC3E}">
        <p14:creationId xmlns:p14="http://schemas.microsoft.com/office/powerpoint/2010/main" val="67643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evius.u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126220" y="1370766"/>
            <a:ext cx="11895438" cy="2093578"/>
          </a:xfrm>
          <a:solidFill>
            <a:srgbClr val="A50021"/>
          </a:solidFill>
        </p:spPr>
        <p:style>
          <a:lnRef idx="0">
            <a:schemeClr val="accent4"/>
          </a:lnRef>
          <a:fillRef idx="3">
            <a:schemeClr val="accent4"/>
          </a:fillRef>
          <a:effectRef idx="3">
            <a:schemeClr val="accent4"/>
          </a:effectRef>
          <a:fontRef idx="minor">
            <a:schemeClr val="lt1"/>
          </a:fontRef>
        </p:style>
        <p:txBody>
          <a:bodyPr>
            <a:noAutofit/>
          </a:bodyPr>
          <a:lstStyle/>
          <a:p>
            <a:pPr fontAlgn="ctr"/>
            <a:r>
              <a:rPr lang="es-ES" sz="3800" b="1" dirty="0"/>
              <a:t>FLASH INFORMATIVO  SOBRE EL TFG </a:t>
            </a:r>
            <a:r>
              <a:rPr lang="es-ES" sz="1400" b="1" dirty="0"/>
              <a:t>(V.2018)</a:t>
            </a:r>
            <a:br>
              <a:rPr lang="es-ES" sz="1400" b="1" dirty="0"/>
            </a:br>
            <a:r>
              <a:rPr lang="es-ES" sz="3200" dirty="0"/>
              <a:t>Dirigida a los tutores y miembros de comisiones evaluadoras</a:t>
            </a:r>
            <a:br>
              <a:rPr lang="es-ES" sz="3200" dirty="0"/>
            </a:br>
            <a:endParaRPr lang="es-ES" sz="3200" dirty="0"/>
          </a:p>
        </p:txBody>
      </p:sp>
      <p:sp>
        <p:nvSpPr>
          <p:cNvPr id="2" name="CuadroTexto 1"/>
          <p:cNvSpPr txBox="1"/>
          <p:nvPr/>
        </p:nvSpPr>
        <p:spPr>
          <a:xfrm>
            <a:off x="126221" y="3459726"/>
            <a:ext cx="11649768" cy="3231654"/>
          </a:xfrm>
          <a:prstGeom prst="rect">
            <a:avLst/>
          </a:prstGeom>
          <a:noFill/>
        </p:spPr>
        <p:txBody>
          <a:bodyPr wrap="square" rtlCol="0">
            <a:spAutoFit/>
          </a:bodyPr>
          <a:lstStyle/>
          <a:p>
            <a:pPr algn="ctr"/>
            <a:r>
              <a:rPr lang="es-E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Evaluación del TFG en la aplicación </a:t>
            </a:r>
            <a:r>
              <a:rPr lang="es-ES" sz="4800" b="1" i="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Terminus</a:t>
            </a:r>
            <a:r>
              <a:rPr lang="es-ES" sz="48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a:p>
            <a:pPr marL="1485900" lvl="2" indent="-571500">
              <a:buFont typeface="Arial" panose="020B0604020202020204" pitchFamily="34" charset="0"/>
              <a:buChar char="•"/>
            </a:pPr>
            <a:r>
              <a:rPr lang="es-ES" sz="3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Acceder a los trabajos depositados</a:t>
            </a:r>
          </a:p>
          <a:p>
            <a:pPr marL="1485900" lvl="2" indent="-571500">
              <a:buFont typeface="Arial" panose="020B0604020202020204" pitchFamily="34" charset="0"/>
              <a:buChar char="•"/>
            </a:pPr>
            <a:r>
              <a:rPr lang="es-ES" sz="3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Constituir la comisión de evaluación</a:t>
            </a:r>
          </a:p>
          <a:p>
            <a:pPr marL="1485900" lvl="2" indent="-571500">
              <a:buFont typeface="Arial" panose="020B0604020202020204" pitchFamily="34" charset="0"/>
              <a:buChar char="•"/>
            </a:pPr>
            <a:r>
              <a:rPr lang="es-ES" sz="3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Cómo evaluar en la aplicación</a:t>
            </a:r>
          </a:p>
          <a:p>
            <a:pPr algn="ctr"/>
            <a:endParaRPr lang="es-ES" sz="48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CuadroTexto 4"/>
          <p:cNvSpPr txBox="1"/>
          <p:nvPr/>
        </p:nvSpPr>
        <p:spPr>
          <a:xfrm>
            <a:off x="909990" y="5940851"/>
            <a:ext cx="10082228" cy="830997"/>
          </a:xfrm>
          <a:prstGeom prst="rect">
            <a:avLst/>
          </a:prstGeom>
          <a:solidFill>
            <a:srgbClr val="A50021"/>
          </a:solidFill>
        </p:spPr>
        <p:txBody>
          <a:bodyPr wrap="square" rtlCol="0">
            <a:spAutoFit/>
          </a:bodyPr>
          <a:lstStyle/>
          <a:p>
            <a:pPr algn="ctr"/>
            <a:r>
              <a:rPr lang="es-ES" sz="2400" i="1" dirty="0">
                <a:solidFill>
                  <a:schemeClr val="bg1"/>
                </a:solidFill>
              </a:rPr>
              <a:t>Preparado por: Juan A. García </a:t>
            </a:r>
            <a:r>
              <a:rPr lang="es-ES" sz="2400" i="1" dirty="0" err="1">
                <a:solidFill>
                  <a:schemeClr val="bg1"/>
                </a:solidFill>
              </a:rPr>
              <a:t>Gragera</a:t>
            </a:r>
            <a:r>
              <a:rPr lang="es-ES" sz="2400" i="1" dirty="0">
                <a:solidFill>
                  <a:schemeClr val="bg1"/>
                </a:solidFill>
              </a:rPr>
              <a:t> (Coordinador de TFG de la FTF)</a:t>
            </a:r>
          </a:p>
          <a:p>
            <a:pPr algn="ctr"/>
            <a:r>
              <a:rPr lang="es-ES" sz="2400" i="1" dirty="0">
                <a:solidFill>
                  <a:schemeClr val="bg1"/>
                </a:solidFill>
              </a:rPr>
              <a:t>Revisado por S.I.C. Servicio de Informática y Comunicaciones</a:t>
            </a:r>
          </a:p>
        </p:txBody>
      </p:sp>
      <p:sp>
        <p:nvSpPr>
          <p:cNvPr id="8" name="7 Marcador de número de diapositiva"/>
          <p:cNvSpPr>
            <a:spLocks noGrp="1"/>
          </p:cNvSpPr>
          <p:nvPr>
            <p:ph type="sldNum" sz="quarter" idx="12"/>
          </p:nvPr>
        </p:nvSpPr>
        <p:spPr/>
        <p:txBody>
          <a:bodyPr/>
          <a:lstStyle/>
          <a:p>
            <a:fld id="{E86C5158-5E98-4CB3-8087-9B9A942B97F8}" type="slidenum">
              <a:rPr lang="es-ES" smtClean="0"/>
              <a:pPr/>
              <a:t>1</a:t>
            </a:fld>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556" y="0"/>
            <a:ext cx="5839097" cy="1459774"/>
          </a:xfrm>
          <a:prstGeom prst="rect">
            <a:avLst/>
          </a:prstGeom>
        </p:spPr>
      </p:pic>
    </p:spTree>
    <p:extLst>
      <p:ext uri="{BB962C8B-B14F-4D97-AF65-F5344CB8AC3E}">
        <p14:creationId xmlns:p14="http://schemas.microsoft.com/office/powerpoint/2010/main" val="190208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1261" y="1050071"/>
            <a:ext cx="12213261" cy="523220"/>
          </a:xfrm>
          <a:prstGeom prst="rect">
            <a:avLst/>
          </a:prstGeom>
          <a:solidFill>
            <a:srgbClr val="A50021"/>
          </a:solidFill>
        </p:spPr>
        <p:txBody>
          <a:bodyPr wrap="square" rtlCol="0">
            <a:spAutoFit/>
          </a:bodyPr>
          <a:lstStyle/>
          <a:p>
            <a:pPr algn="ctr"/>
            <a:r>
              <a:rPr lang="es-ES" sz="2800" i="1" dirty="0">
                <a:solidFill>
                  <a:schemeClr val="bg1"/>
                </a:solidFill>
              </a:rPr>
              <a:t>2. Cómo Calificar los trabajos en la sesión de evaluación</a:t>
            </a:r>
            <a:endParaRPr lang="es-ES" sz="2800" i="1" strike="sngStrike" dirty="0">
              <a:solidFill>
                <a:schemeClr val="bg1"/>
              </a:solidFill>
            </a:endParaRPr>
          </a:p>
        </p:txBody>
      </p:sp>
      <p:sp>
        <p:nvSpPr>
          <p:cNvPr id="6" name="5 Marcador de número de diapositiva"/>
          <p:cNvSpPr>
            <a:spLocks noGrp="1"/>
          </p:cNvSpPr>
          <p:nvPr>
            <p:ph type="sldNum" sz="quarter" idx="12"/>
          </p:nvPr>
        </p:nvSpPr>
        <p:spPr/>
        <p:txBody>
          <a:bodyPr/>
          <a:lstStyle/>
          <a:p>
            <a:fld id="{E86C5158-5E98-4CB3-8087-9B9A942B97F8}" type="slidenum">
              <a:rPr lang="es-ES" smtClean="0"/>
              <a:pPr/>
              <a:t>10</a:t>
            </a:fld>
            <a:endParaRPr lang="es-ES" dirty="0"/>
          </a:p>
        </p:txBody>
      </p:sp>
      <p:pic>
        <p:nvPicPr>
          <p:cNvPr id="1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 t="-7914" r="3797"/>
          <a:stretch/>
        </p:blipFill>
        <p:spPr>
          <a:xfrm>
            <a:off x="533400" y="1915889"/>
            <a:ext cx="1055916" cy="1014189"/>
          </a:xfrm>
          <a:prstGeom prst="rect">
            <a:avLst/>
          </a:prstGeom>
          <a:solidFill>
            <a:schemeClr val="bg1"/>
          </a:solidFill>
          <a:effectLst/>
        </p:spPr>
      </p:pic>
      <p:sp>
        <p:nvSpPr>
          <p:cNvPr id="19" name="36 CuadroTexto"/>
          <p:cNvSpPr txBox="1"/>
          <p:nvPr/>
        </p:nvSpPr>
        <p:spPr>
          <a:xfrm>
            <a:off x="1676399" y="2002254"/>
            <a:ext cx="10515601" cy="1200329"/>
          </a:xfrm>
          <a:prstGeom prst="rect">
            <a:avLst/>
          </a:prstGeom>
          <a:solidFill>
            <a:schemeClr val="bg1"/>
          </a:solidFill>
        </p:spPr>
        <p:txBody>
          <a:bodyPr wrap="square" rtlCol="0">
            <a:spAutoFit/>
          </a:bodyPr>
          <a:lstStyle/>
          <a:p>
            <a:pPr algn="just"/>
            <a:r>
              <a:rPr lang="es-ES" b="1" dirty="0">
                <a:solidFill>
                  <a:srgbClr val="C00000"/>
                </a:solidFill>
              </a:rPr>
              <a:t>Para que una comisión pueda calificar a los estudiantes en una sesión de evaluación,  </a:t>
            </a:r>
            <a:r>
              <a:rPr lang="es-ES" b="1" u="sng" dirty="0">
                <a:solidFill>
                  <a:srgbClr val="C00000"/>
                </a:solidFill>
              </a:rPr>
              <a:t>ES IMPRESCINDIBE que PREVIAMENTE la comisión que va actuar se haya CONSTITUIDO en la aplicación </a:t>
            </a:r>
            <a:r>
              <a:rPr lang="es-ES" b="1" i="1" u="sng" dirty="0" err="1">
                <a:solidFill>
                  <a:srgbClr val="C00000"/>
                </a:solidFill>
              </a:rPr>
              <a:t>Terminus</a:t>
            </a:r>
            <a:r>
              <a:rPr lang="es-ES" b="1" u="sng" dirty="0">
                <a:solidFill>
                  <a:srgbClr val="C00000"/>
                </a:solidFill>
              </a:rPr>
              <a:t> utilizando el ordenador del aula asignada</a:t>
            </a:r>
            <a:r>
              <a:rPr lang="es-ES" b="1" dirty="0">
                <a:solidFill>
                  <a:srgbClr val="C00000"/>
                </a:solidFill>
              </a:rPr>
              <a:t>. Para ello </a:t>
            </a:r>
            <a:r>
              <a:rPr lang="es-ES" b="1" u="sng" dirty="0">
                <a:solidFill>
                  <a:srgbClr val="C00000"/>
                </a:solidFill>
              </a:rPr>
              <a:t>cualquiera de los miembros de la comisión </a:t>
            </a:r>
            <a:r>
              <a:rPr lang="es-ES" b="1" dirty="0">
                <a:solidFill>
                  <a:srgbClr val="C00000"/>
                </a:solidFill>
              </a:rPr>
              <a:t>que va a evaluar en el acto, accederá a la aplicación a través de la secretaría virtual.</a:t>
            </a:r>
            <a:endParaRPr lang="es-ES" b="1" dirty="0"/>
          </a:p>
        </p:txBody>
      </p:sp>
      <p:pic>
        <p:nvPicPr>
          <p:cNvPr id="20"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 t="-7914" r="3797"/>
          <a:stretch/>
        </p:blipFill>
        <p:spPr>
          <a:xfrm>
            <a:off x="564654" y="3272676"/>
            <a:ext cx="1055916" cy="1014189"/>
          </a:xfrm>
          <a:prstGeom prst="rect">
            <a:avLst/>
          </a:prstGeom>
          <a:solidFill>
            <a:schemeClr val="bg1"/>
          </a:solidFill>
          <a:effectLst/>
        </p:spPr>
      </p:pic>
      <p:sp>
        <p:nvSpPr>
          <p:cNvPr id="21" name="36 CuadroTexto"/>
          <p:cNvSpPr txBox="1"/>
          <p:nvPr/>
        </p:nvSpPr>
        <p:spPr>
          <a:xfrm>
            <a:off x="1676392" y="3439597"/>
            <a:ext cx="10526491" cy="923330"/>
          </a:xfrm>
          <a:prstGeom prst="rect">
            <a:avLst/>
          </a:prstGeom>
          <a:solidFill>
            <a:schemeClr val="bg1"/>
          </a:solidFill>
        </p:spPr>
        <p:txBody>
          <a:bodyPr wrap="square" rtlCol="0">
            <a:spAutoFit/>
          </a:bodyPr>
          <a:lstStyle/>
          <a:p>
            <a:r>
              <a:rPr lang="es-ES" b="1" dirty="0">
                <a:solidFill>
                  <a:srgbClr val="C00000"/>
                </a:solidFill>
              </a:rPr>
              <a:t>La calificación de los estudiantes en cada sesión, la podrá realizar en la aplicación cualquiera de los miembros INTEGRANTES DE LA COMISIÓN QUE HAYA QUEDADO CONSTITUIDA para la sesión correspondiente , de acuerdo con el procedimiento que a continuación se explica</a:t>
            </a:r>
          </a:p>
        </p:txBody>
      </p:sp>
      <p:pic>
        <p:nvPicPr>
          <p:cNvPr id="22"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 t="-7914" r="3797"/>
          <a:stretch/>
        </p:blipFill>
        <p:spPr>
          <a:xfrm>
            <a:off x="526040" y="4362927"/>
            <a:ext cx="1055916" cy="1014189"/>
          </a:xfrm>
          <a:prstGeom prst="rect">
            <a:avLst/>
          </a:prstGeom>
          <a:solidFill>
            <a:schemeClr val="bg1"/>
          </a:solidFill>
          <a:effectLst/>
        </p:spPr>
      </p:pic>
      <p:sp>
        <p:nvSpPr>
          <p:cNvPr id="23" name="36 CuadroTexto"/>
          <p:cNvSpPr txBox="1"/>
          <p:nvPr/>
        </p:nvSpPr>
        <p:spPr>
          <a:xfrm>
            <a:off x="1687275" y="4675540"/>
            <a:ext cx="10515608" cy="646331"/>
          </a:xfrm>
          <a:prstGeom prst="rect">
            <a:avLst/>
          </a:prstGeom>
          <a:solidFill>
            <a:schemeClr val="bg1"/>
          </a:solidFill>
        </p:spPr>
        <p:txBody>
          <a:bodyPr wrap="square" rtlCol="0">
            <a:spAutoFit/>
          </a:bodyPr>
          <a:lstStyle/>
          <a:p>
            <a:pPr algn="just"/>
            <a:r>
              <a:rPr lang="es-ES" b="1" dirty="0">
                <a:solidFill>
                  <a:srgbClr val="C00000"/>
                </a:solidFill>
              </a:rPr>
              <a:t>Una vez calificada la sesión y generada el acta de la misma, ésta será enviada firmada a la secretaría del centro correspondiente. </a:t>
            </a:r>
          </a:p>
        </p:txBody>
      </p:sp>
      <p:sp>
        <p:nvSpPr>
          <p:cNvPr id="24" name="23 Rectángulo"/>
          <p:cNvSpPr/>
          <p:nvPr/>
        </p:nvSpPr>
        <p:spPr>
          <a:xfrm>
            <a:off x="1676392" y="5680403"/>
            <a:ext cx="10338709" cy="646331"/>
          </a:xfrm>
          <a:prstGeom prst="rect">
            <a:avLst/>
          </a:prstGeom>
        </p:spPr>
        <p:txBody>
          <a:bodyPr wrap="square">
            <a:spAutoFit/>
          </a:bodyPr>
          <a:lstStyle/>
          <a:p>
            <a:r>
              <a:rPr lang="es-ES" b="1" dirty="0">
                <a:solidFill>
                  <a:srgbClr val="C00000"/>
                </a:solidFill>
              </a:rPr>
              <a:t>También podrían enviarse de forma digital (mediante correo electrónico) para ser impresas y firmadas en la propia secretaría.</a:t>
            </a:r>
            <a:endParaRPr lang="es-ES" dirty="0"/>
          </a:p>
        </p:txBody>
      </p:sp>
      <p:pic>
        <p:nvPicPr>
          <p:cNvPr id="25"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 t="-7914" r="3797"/>
          <a:stretch/>
        </p:blipFill>
        <p:spPr>
          <a:xfrm>
            <a:off x="487133" y="5524723"/>
            <a:ext cx="1055916" cy="1014189"/>
          </a:xfrm>
          <a:prstGeom prst="rect">
            <a:avLst/>
          </a:prstGeom>
          <a:solidFill>
            <a:schemeClr val="bg1"/>
          </a:solidFill>
          <a:effectLst/>
        </p:spPr>
      </p:pic>
      <p:sp>
        <p:nvSpPr>
          <p:cNvPr id="26" name="CuadroTexto 4"/>
          <p:cNvSpPr txBox="1"/>
          <p:nvPr/>
        </p:nvSpPr>
        <p:spPr>
          <a:xfrm>
            <a:off x="3552420" y="1602964"/>
            <a:ext cx="5606144" cy="461665"/>
          </a:xfrm>
          <a:prstGeom prst="rect">
            <a:avLst/>
          </a:prstGeom>
          <a:solidFill>
            <a:schemeClr val="bg1">
              <a:lumMod val="95000"/>
            </a:schemeClr>
          </a:solidFill>
        </p:spPr>
        <p:txBody>
          <a:bodyPr wrap="square" rtlCol="0">
            <a:spAutoFit/>
          </a:bodyPr>
          <a:lstStyle/>
          <a:p>
            <a:pPr algn="ctr"/>
            <a:r>
              <a:rPr lang="es-ES" sz="2400" i="1" dirty="0"/>
              <a:t>Consideraciones previas</a:t>
            </a: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67" y="0"/>
            <a:ext cx="4132003" cy="1033001"/>
          </a:xfrm>
          <a:prstGeom prst="rect">
            <a:avLst/>
          </a:prstGeom>
        </p:spPr>
      </p:pic>
    </p:spTree>
    <p:extLst>
      <p:ext uri="{BB962C8B-B14F-4D97-AF65-F5344CB8AC3E}">
        <p14:creationId xmlns:p14="http://schemas.microsoft.com/office/powerpoint/2010/main" val="102320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9407809" y="6172249"/>
            <a:ext cx="2743200" cy="365125"/>
          </a:xfrm>
        </p:spPr>
        <p:txBody>
          <a:bodyPr/>
          <a:lstStyle/>
          <a:p>
            <a:fld id="{E86C5158-5E98-4CB3-8087-9B9A942B97F8}" type="slidenum">
              <a:rPr lang="es-ES" smtClean="0"/>
              <a:pPr/>
              <a:t>11</a:t>
            </a:fld>
            <a:endParaRPr lang="es-ES" dirty="0"/>
          </a:p>
        </p:txBody>
      </p:sp>
      <p:sp>
        <p:nvSpPr>
          <p:cNvPr id="4" name="CuadroTexto 3"/>
          <p:cNvSpPr txBox="1"/>
          <p:nvPr/>
        </p:nvSpPr>
        <p:spPr>
          <a:xfrm>
            <a:off x="305370" y="2925695"/>
            <a:ext cx="3063834" cy="646331"/>
          </a:xfrm>
          <a:prstGeom prst="rect">
            <a:avLst/>
          </a:prstGeom>
          <a:noFill/>
          <a:ln w="38100">
            <a:solidFill>
              <a:srgbClr val="C00000"/>
            </a:solidFill>
          </a:ln>
        </p:spPr>
        <p:txBody>
          <a:bodyPr wrap="square" rtlCol="0">
            <a:spAutoFit/>
          </a:bodyPr>
          <a:lstStyle/>
          <a:p>
            <a:pPr algn="ctr"/>
            <a:r>
              <a:rPr lang="es-ES" b="1" dirty="0"/>
              <a:t>Acto de Constitución de la Comisión de valoración</a:t>
            </a:r>
          </a:p>
        </p:txBody>
      </p:sp>
      <p:sp>
        <p:nvSpPr>
          <p:cNvPr id="25" name="CuadroTexto 24"/>
          <p:cNvSpPr txBox="1"/>
          <p:nvPr/>
        </p:nvSpPr>
        <p:spPr>
          <a:xfrm>
            <a:off x="428854" y="4308388"/>
            <a:ext cx="2873828" cy="646331"/>
          </a:xfrm>
          <a:prstGeom prst="rect">
            <a:avLst/>
          </a:prstGeom>
          <a:noFill/>
          <a:ln w="38100">
            <a:solidFill>
              <a:srgbClr val="C00000"/>
            </a:solidFill>
          </a:ln>
        </p:spPr>
        <p:txBody>
          <a:bodyPr wrap="square" rtlCol="0">
            <a:spAutoFit/>
          </a:bodyPr>
          <a:lstStyle/>
          <a:p>
            <a:pPr algn="ctr"/>
            <a:r>
              <a:rPr lang="es-ES" b="1" dirty="0"/>
              <a:t>Comisiones de valoración constituida </a:t>
            </a:r>
          </a:p>
        </p:txBody>
      </p:sp>
      <p:sp>
        <p:nvSpPr>
          <p:cNvPr id="27" name="CuadroTexto 26"/>
          <p:cNvSpPr txBox="1"/>
          <p:nvPr/>
        </p:nvSpPr>
        <p:spPr>
          <a:xfrm>
            <a:off x="2772938" y="5184399"/>
            <a:ext cx="2293917" cy="923330"/>
          </a:xfrm>
          <a:prstGeom prst="rect">
            <a:avLst/>
          </a:prstGeom>
          <a:noFill/>
          <a:ln w="38100">
            <a:solidFill>
              <a:srgbClr val="C00000"/>
            </a:solidFill>
          </a:ln>
        </p:spPr>
        <p:txBody>
          <a:bodyPr wrap="square" rtlCol="0">
            <a:spAutoFit/>
          </a:bodyPr>
          <a:lstStyle/>
          <a:p>
            <a:pPr algn="ctr"/>
            <a:r>
              <a:rPr lang="es-ES" b="1" dirty="0"/>
              <a:t>Evaluación de los estudiantes de la sesión</a:t>
            </a:r>
          </a:p>
        </p:txBody>
      </p:sp>
      <p:sp>
        <p:nvSpPr>
          <p:cNvPr id="7" name="Flecha abajo 6"/>
          <p:cNvSpPr/>
          <p:nvPr/>
        </p:nvSpPr>
        <p:spPr>
          <a:xfrm>
            <a:off x="1462007" y="3572026"/>
            <a:ext cx="403761" cy="7363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abajo 28"/>
          <p:cNvSpPr/>
          <p:nvPr/>
        </p:nvSpPr>
        <p:spPr>
          <a:xfrm rot="16200000">
            <a:off x="7218299" y="3599908"/>
            <a:ext cx="403761" cy="142113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Abrir llave 7"/>
          <p:cNvSpPr/>
          <p:nvPr/>
        </p:nvSpPr>
        <p:spPr>
          <a:xfrm>
            <a:off x="8013574" y="2583161"/>
            <a:ext cx="253796" cy="3321192"/>
          </a:xfrm>
          <a:prstGeom prst="leftBrace">
            <a:avLst>
              <a:gd name="adj1" fmla="val 8333"/>
              <a:gd name="adj2" fmla="val 51615"/>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1" name="CuadroTexto 30"/>
          <p:cNvSpPr txBox="1"/>
          <p:nvPr/>
        </p:nvSpPr>
        <p:spPr>
          <a:xfrm>
            <a:off x="8244575" y="2717859"/>
            <a:ext cx="3350817" cy="646331"/>
          </a:xfrm>
          <a:prstGeom prst="rect">
            <a:avLst/>
          </a:prstGeom>
          <a:noFill/>
          <a:ln w="38100">
            <a:solidFill>
              <a:srgbClr val="C00000"/>
            </a:solidFill>
          </a:ln>
        </p:spPr>
        <p:txBody>
          <a:bodyPr wrap="square" rtlCol="0">
            <a:spAutoFit/>
          </a:bodyPr>
          <a:lstStyle/>
          <a:p>
            <a:pPr algn="ctr"/>
            <a:r>
              <a:rPr lang="es-ES" b="1" dirty="0"/>
              <a:t>Asignar la nota numérica a los estudiantes de la sesión</a:t>
            </a:r>
          </a:p>
        </p:txBody>
      </p:sp>
      <p:sp>
        <p:nvSpPr>
          <p:cNvPr id="35" name="CuadroTexto 34"/>
          <p:cNvSpPr txBox="1"/>
          <p:nvPr/>
        </p:nvSpPr>
        <p:spPr>
          <a:xfrm>
            <a:off x="8296524" y="3591458"/>
            <a:ext cx="3350817" cy="369332"/>
          </a:xfrm>
          <a:prstGeom prst="rect">
            <a:avLst/>
          </a:prstGeom>
          <a:noFill/>
          <a:ln w="38100">
            <a:solidFill>
              <a:srgbClr val="C00000"/>
            </a:solidFill>
          </a:ln>
        </p:spPr>
        <p:txBody>
          <a:bodyPr wrap="square" rtlCol="0">
            <a:spAutoFit/>
          </a:bodyPr>
          <a:lstStyle/>
          <a:p>
            <a:pPr algn="ctr"/>
            <a:r>
              <a:rPr lang="es-ES" b="1" dirty="0"/>
              <a:t>Generar el acta de la sesión</a:t>
            </a:r>
          </a:p>
        </p:txBody>
      </p:sp>
      <p:sp>
        <p:nvSpPr>
          <p:cNvPr id="36" name="CuadroTexto 35"/>
          <p:cNvSpPr txBox="1"/>
          <p:nvPr/>
        </p:nvSpPr>
        <p:spPr>
          <a:xfrm>
            <a:off x="8296524" y="4183804"/>
            <a:ext cx="3350817" cy="646331"/>
          </a:xfrm>
          <a:prstGeom prst="rect">
            <a:avLst/>
          </a:prstGeom>
          <a:noFill/>
          <a:ln w="38100">
            <a:solidFill>
              <a:srgbClr val="C00000"/>
            </a:solidFill>
          </a:ln>
        </p:spPr>
        <p:txBody>
          <a:bodyPr wrap="square" rtlCol="0">
            <a:spAutoFit/>
          </a:bodyPr>
          <a:lstStyle/>
          <a:p>
            <a:pPr algn="ctr"/>
            <a:r>
              <a:rPr lang="es-ES" b="1" dirty="0"/>
              <a:t>Enviar el acta a la Secretaría del centro por correo electrónico</a:t>
            </a:r>
          </a:p>
        </p:txBody>
      </p:sp>
      <p:sp>
        <p:nvSpPr>
          <p:cNvPr id="37" name="CuadroTexto 36"/>
          <p:cNvSpPr txBox="1"/>
          <p:nvPr/>
        </p:nvSpPr>
        <p:spPr>
          <a:xfrm>
            <a:off x="8296524" y="5042781"/>
            <a:ext cx="3350817" cy="646331"/>
          </a:xfrm>
          <a:prstGeom prst="rect">
            <a:avLst/>
          </a:prstGeom>
          <a:noFill/>
          <a:ln w="38100">
            <a:solidFill>
              <a:srgbClr val="C00000"/>
            </a:solidFill>
          </a:ln>
        </p:spPr>
        <p:txBody>
          <a:bodyPr wrap="square" rtlCol="0">
            <a:spAutoFit/>
          </a:bodyPr>
          <a:lstStyle/>
          <a:p>
            <a:pPr algn="ctr"/>
            <a:r>
              <a:rPr lang="es-ES" b="1" dirty="0"/>
              <a:t>Firmar el acta de la sesión en la Secretaría del centro</a:t>
            </a:r>
          </a:p>
        </p:txBody>
      </p:sp>
      <p:sp>
        <p:nvSpPr>
          <p:cNvPr id="40" name="Flecha abajo 39"/>
          <p:cNvSpPr/>
          <p:nvPr/>
        </p:nvSpPr>
        <p:spPr>
          <a:xfrm>
            <a:off x="1433526" y="2393901"/>
            <a:ext cx="403761" cy="53179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4742949" y="3819163"/>
            <a:ext cx="1966659" cy="923330"/>
          </a:xfrm>
          <a:prstGeom prst="rect">
            <a:avLst/>
          </a:prstGeom>
          <a:noFill/>
          <a:ln w="38100">
            <a:solidFill>
              <a:schemeClr val="accent5">
                <a:lumMod val="60000"/>
                <a:lumOff val="40000"/>
              </a:schemeClr>
            </a:solidFill>
          </a:ln>
        </p:spPr>
        <p:txBody>
          <a:bodyPr wrap="square" rtlCol="0">
            <a:spAutoFit/>
          </a:bodyPr>
          <a:lstStyle/>
          <a:p>
            <a:pPr algn="ctr"/>
            <a:r>
              <a:rPr lang="es-ES" b="1" dirty="0"/>
              <a:t>Supone realizar las siguientes actuaciones </a:t>
            </a:r>
          </a:p>
        </p:txBody>
      </p:sp>
      <p:sp>
        <p:nvSpPr>
          <p:cNvPr id="20" name="CuadroTexto 19"/>
          <p:cNvSpPr txBox="1"/>
          <p:nvPr/>
        </p:nvSpPr>
        <p:spPr>
          <a:xfrm>
            <a:off x="516928" y="1743926"/>
            <a:ext cx="2293917" cy="646331"/>
          </a:xfrm>
          <a:prstGeom prst="rect">
            <a:avLst/>
          </a:prstGeom>
          <a:noFill/>
          <a:ln w="38100">
            <a:solidFill>
              <a:srgbClr val="C00000"/>
            </a:solidFill>
          </a:ln>
        </p:spPr>
        <p:txBody>
          <a:bodyPr wrap="square" rtlCol="0">
            <a:spAutoFit/>
          </a:bodyPr>
          <a:lstStyle/>
          <a:p>
            <a:pPr algn="ctr"/>
            <a:r>
              <a:rPr lang="es-ES" b="1" dirty="0"/>
              <a:t>Elección de la Sesión de evaluación</a:t>
            </a:r>
          </a:p>
        </p:txBody>
      </p:sp>
      <p:sp>
        <p:nvSpPr>
          <p:cNvPr id="2" name="Flecha doblada hacia arriba 1"/>
          <p:cNvSpPr/>
          <p:nvPr/>
        </p:nvSpPr>
        <p:spPr>
          <a:xfrm rot="5400000">
            <a:off x="1723617" y="4832494"/>
            <a:ext cx="910419" cy="118822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doblada hacia arriba 21"/>
          <p:cNvSpPr/>
          <p:nvPr/>
        </p:nvSpPr>
        <p:spPr>
          <a:xfrm>
            <a:off x="5106447" y="4742493"/>
            <a:ext cx="800082" cy="107728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p:cNvSpPr txBox="1"/>
          <p:nvPr/>
        </p:nvSpPr>
        <p:spPr>
          <a:xfrm>
            <a:off x="0" y="1035136"/>
            <a:ext cx="12213261" cy="523220"/>
          </a:xfrm>
          <a:prstGeom prst="rect">
            <a:avLst/>
          </a:prstGeom>
          <a:solidFill>
            <a:srgbClr val="A50021"/>
          </a:solidFill>
        </p:spPr>
        <p:txBody>
          <a:bodyPr wrap="square" rtlCol="0">
            <a:spAutoFit/>
          </a:bodyPr>
          <a:lstStyle/>
          <a:p>
            <a:pPr algn="ctr"/>
            <a:r>
              <a:rPr lang="es-ES" sz="2800" i="1" dirty="0">
                <a:solidFill>
                  <a:schemeClr val="bg1"/>
                </a:solidFill>
              </a:rPr>
              <a:t>2.A. Cómo Constituir la Comisión de valoración en la sesión de evaluación</a:t>
            </a:r>
            <a:endParaRPr lang="es-ES" sz="2800" i="1" strike="sngStrike" dirty="0">
              <a:solidFill>
                <a:schemeClr val="bg1"/>
              </a:solidFill>
            </a:endParaRPr>
          </a:p>
        </p:txBody>
      </p:sp>
      <p:sp>
        <p:nvSpPr>
          <p:cNvPr id="23" name="Rectángulo redondeado 22"/>
          <p:cNvSpPr/>
          <p:nvPr/>
        </p:nvSpPr>
        <p:spPr>
          <a:xfrm>
            <a:off x="-7728" y="1533484"/>
            <a:ext cx="3739469" cy="3509298"/>
          </a:xfrm>
          <a:prstGeom prst="roundRect">
            <a:avLst/>
          </a:prstGeom>
          <a:solidFill>
            <a:schemeClr val="accent1">
              <a:alpha val="14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Imagen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367" y="0"/>
            <a:ext cx="4132003" cy="1033001"/>
          </a:xfrm>
          <a:prstGeom prst="rect">
            <a:avLst/>
          </a:prstGeom>
        </p:spPr>
      </p:pic>
    </p:spTree>
    <p:extLst>
      <p:ext uri="{BB962C8B-B14F-4D97-AF65-F5344CB8AC3E}">
        <p14:creationId xmlns:p14="http://schemas.microsoft.com/office/powerpoint/2010/main" val="286274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2.A. Cómo Constituir la Comisión de valoración en la sesión de evaluación</a:t>
            </a:r>
            <a:endParaRPr lang="es-ES" sz="2800" i="1" strike="sngStrike" dirty="0">
              <a:solidFill>
                <a:schemeClr val="bg1"/>
              </a:solidFill>
            </a:endParaRPr>
          </a:p>
        </p:txBody>
      </p:sp>
      <p:sp>
        <p:nvSpPr>
          <p:cNvPr id="6" name="5 Marcador de número de diapositiva"/>
          <p:cNvSpPr>
            <a:spLocks noGrp="1"/>
          </p:cNvSpPr>
          <p:nvPr>
            <p:ph type="sldNum" sz="quarter" idx="12"/>
          </p:nvPr>
        </p:nvSpPr>
        <p:spPr/>
        <p:txBody>
          <a:bodyPr/>
          <a:lstStyle/>
          <a:p>
            <a:fld id="{E86C5158-5E98-4CB3-8087-9B9A942B97F8}" type="slidenum">
              <a:rPr lang="es-ES" smtClean="0"/>
              <a:pPr/>
              <a:t>12</a:t>
            </a:fld>
            <a:endParaRPr lang="es-ES" dirty="0"/>
          </a:p>
        </p:txBody>
      </p:sp>
      <p:pic>
        <p:nvPicPr>
          <p:cNvPr id="8" name="Picture 2"/>
          <p:cNvPicPr>
            <a:picLocks noChangeAspect="1" noChangeArrowheads="1"/>
          </p:cNvPicPr>
          <p:nvPr/>
        </p:nvPicPr>
        <p:blipFill>
          <a:blip r:embed="rId2" cstate="print"/>
          <a:srcRect b="35250"/>
          <a:stretch>
            <a:fillRect/>
          </a:stretch>
        </p:blipFill>
        <p:spPr bwMode="auto">
          <a:xfrm>
            <a:off x="437155" y="2536376"/>
            <a:ext cx="10524758" cy="3374571"/>
          </a:xfrm>
          <a:prstGeom prst="rect">
            <a:avLst/>
          </a:prstGeom>
          <a:noFill/>
          <a:ln w="9525">
            <a:noFill/>
            <a:miter lim="800000"/>
            <a:headEnd/>
            <a:tailEnd/>
          </a:ln>
          <a:effectLst/>
        </p:spPr>
      </p:pic>
      <p:sp>
        <p:nvSpPr>
          <p:cNvPr id="7" name="Elipse 1"/>
          <p:cNvSpPr/>
          <p:nvPr/>
        </p:nvSpPr>
        <p:spPr>
          <a:xfrm>
            <a:off x="4724400" y="2939144"/>
            <a:ext cx="1001486" cy="500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36 CuadroTexto"/>
          <p:cNvSpPr txBox="1"/>
          <p:nvPr/>
        </p:nvSpPr>
        <p:spPr>
          <a:xfrm>
            <a:off x="3189514" y="1580148"/>
            <a:ext cx="6683828" cy="830997"/>
          </a:xfrm>
          <a:prstGeom prst="rect">
            <a:avLst/>
          </a:prstGeom>
          <a:solidFill>
            <a:schemeClr val="bg1"/>
          </a:solidFill>
        </p:spPr>
        <p:txBody>
          <a:bodyPr wrap="square" rtlCol="0">
            <a:spAutoFit/>
          </a:bodyPr>
          <a:lstStyle/>
          <a:p>
            <a:r>
              <a:rPr lang="es-ES" sz="1600" b="1" dirty="0"/>
              <a:t>2.A.1. Elegir titulación. Si el docente ha sido nombrado miembro de una comisión (titular o suplente) le aparecerá junto a la opción de menú “Estudiantes a evaluar”, la </a:t>
            </a:r>
            <a:r>
              <a:rPr lang="es-ES" sz="1600" b="1" u="sng" dirty="0"/>
              <a:t>opción “Sesión de evaluación”</a:t>
            </a:r>
          </a:p>
        </p:txBody>
      </p:sp>
      <p:cxnSp>
        <p:nvCxnSpPr>
          <p:cNvPr id="11" name="32 Conector recto de flecha"/>
          <p:cNvCxnSpPr/>
          <p:nvPr/>
        </p:nvCxnSpPr>
        <p:spPr>
          <a:xfrm>
            <a:off x="4024249" y="2788025"/>
            <a:ext cx="700151" cy="367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2 Rectángulo"/>
          <p:cNvSpPr/>
          <p:nvPr/>
        </p:nvSpPr>
        <p:spPr>
          <a:xfrm>
            <a:off x="4001559" y="3414804"/>
            <a:ext cx="865716" cy="265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 name="Grupo 29"/>
          <p:cNvGrpSpPr/>
          <p:nvPr/>
        </p:nvGrpSpPr>
        <p:grpSpPr>
          <a:xfrm>
            <a:off x="4869197" y="2405743"/>
            <a:ext cx="1313889" cy="1175033"/>
            <a:chOff x="4107197" y="2997794"/>
            <a:chExt cx="2379328" cy="1301439"/>
          </a:xfrm>
        </p:grpSpPr>
        <p:cxnSp>
          <p:nvCxnSpPr>
            <p:cNvPr id="14" name="32 Conector recto de flecha"/>
            <p:cNvCxnSpPr/>
            <p:nvPr/>
          </p:nvCxnSpPr>
          <p:spPr>
            <a:xfrm flipH="1">
              <a:off x="4107197" y="3945516"/>
              <a:ext cx="2202351" cy="3537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recto 28"/>
            <p:cNvCxnSpPr/>
            <p:nvPr/>
          </p:nvCxnSpPr>
          <p:spPr>
            <a:xfrm flipH="1">
              <a:off x="6305550" y="2997794"/>
              <a:ext cx="180975" cy="984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36 CuadroTexto"/>
          <p:cNvSpPr txBox="1"/>
          <p:nvPr/>
        </p:nvSpPr>
        <p:spPr>
          <a:xfrm>
            <a:off x="3730080" y="5581396"/>
            <a:ext cx="6515142" cy="830997"/>
          </a:xfrm>
          <a:prstGeom prst="rect">
            <a:avLst/>
          </a:prstGeom>
          <a:solidFill>
            <a:schemeClr val="bg1"/>
          </a:solidFill>
        </p:spPr>
        <p:txBody>
          <a:bodyPr wrap="square" rtlCol="0">
            <a:spAutoFit/>
          </a:bodyPr>
          <a:lstStyle/>
          <a:p>
            <a:r>
              <a:rPr lang="es-ES" sz="1600" b="1" dirty="0"/>
              <a:t>2.A.2  Pulsar en la opción “Sesiones de evaluación”, para ir a la ventana que aparece en la siguiente diapositiva, donde se muestran los trabajos a evaluar.</a:t>
            </a:r>
          </a:p>
        </p:txBody>
      </p:sp>
      <p:cxnSp>
        <p:nvCxnSpPr>
          <p:cNvPr id="17" name="32 Conector recto de flecha"/>
          <p:cNvCxnSpPr/>
          <p:nvPr/>
        </p:nvCxnSpPr>
        <p:spPr>
          <a:xfrm flipH="1" flipV="1">
            <a:off x="4499883" y="3667202"/>
            <a:ext cx="1432831" cy="19824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406572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E86C5158-5E98-4CB3-8087-9B9A942B97F8}" type="slidenum">
              <a:rPr lang="es-ES" smtClean="0"/>
              <a:pPr/>
              <a:t>13</a:t>
            </a:fld>
            <a:endParaRPr lang="es-ES" dirty="0"/>
          </a:p>
        </p:txBody>
      </p:sp>
      <p:pic>
        <p:nvPicPr>
          <p:cNvPr id="18" name="Picture 2"/>
          <p:cNvPicPr>
            <a:picLocks noChangeAspect="1" noChangeArrowheads="1"/>
          </p:cNvPicPr>
          <p:nvPr/>
        </p:nvPicPr>
        <p:blipFill>
          <a:blip r:embed="rId2" cstate="print"/>
          <a:srcRect b="18526"/>
          <a:stretch>
            <a:fillRect/>
          </a:stretch>
        </p:blipFill>
        <p:spPr bwMode="auto">
          <a:xfrm>
            <a:off x="533401" y="1894115"/>
            <a:ext cx="10744200" cy="4474029"/>
          </a:xfrm>
          <a:prstGeom prst="rect">
            <a:avLst/>
          </a:prstGeom>
          <a:noFill/>
          <a:ln w="9525">
            <a:noFill/>
            <a:miter lim="800000"/>
            <a:headEnd/>
            <a:tailEnd/>
          </a:ln>
          <a:effectLst/>
        </p:spPr>
      </p:pic>
      <p:sp>
        <p:nvSpPr>
          <p:cNvPr id="19" name="2 Rectángulo"/>
          <p:cNvSpPr/>
          <p:nvPr/>
        </p:nvSpPr>
        <p:spPr>
          <a:xfrm>
            <a:off x="2154884" y="4822372"/>
            <a:ext cx="7424545" cy="1203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32 Conector recto de flecha"/>
          <p:cNvCxnSpPr/>
          <p:nvPr/>
        </p:nvCxnSpPr>
        <p:spPr>
          <a:xfrm flipH="1">
            <a:off x="5732341" y="1922475"/>
            <a:ext cx="1016312" cy="29054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36 CuadroTexto"/>
          <p:cNvSpPr txBox="1"/>
          <p:nvPr/>
        </p:nvSpPr>
        <p:spPr>
          <a:xfrm>
            <a:off x="2027684" y="1498086"/>
            <a:ext cx="9551773" cy="584775"/>
          </a:xfrm>
          <a:prstGeom prst="rect">
            <a:avLst/>
          </a:prstGeom>
          <a:solidFill>
            <a:schemeClr val="bg1">
              <a:alpha val="26000"/>
            </a:schemeClr>
          </a:solidFill>
        </p:spPr>
        <p:txBody>
          <a:bodyPr wrap="square" rtlCol="0">
            <a:spAutoFit/>
          </a:bodyPr>
          <a:lstStyle/>
          <a:p>
            <a:r>
              <a:rPr lang="es-ES" sz="1600" b="1" dirty="0"/>
              <a:t>En la nueva ventana aparecerán para todas las sesiones de evaluación y los alumnos que en cada una de ellas serán evaluados por la comisión que corresponda.</a:t>
            </a:r>
          </a:p>
        </p:txBody>
      </p:sp>
      <p:sp>
        <p:nvSpPr>
          <p:cNvPr id="22" name="36 CuadroTexto"/>
          <p:cNvSpPr txBox="1"/>
          <p:nvPr/>
        </p:nvSpPr>
        <p:spPr>
          <a:xfrm>
            <a:off x="859970" y="6229681"/>
            <a:ext cx="9994550" cy="584775"/>
          </a:xfrm>
          <a:prstGeom prst="rect">
            <a:avLst/>
          </a:prstGeom>
          <a:solidFill>
            <a:schemeClr val="bg1"/>
          </a:solidFill>
        </p:spPr>
        <p:txBody>
          <a:bodyPr wrap="square" rtlCol="0">
            <a:spAutoFit/>
          </a:bodyPr>
          <a:lstStyle/>
          <a:p>
            <a:r>
              <a:rPr lang="es-ES" sz="1600" b="1" dirty="0"/>
              <a:t>2.A.3 Pulsar en la opción “Ver”, para ir a  la nueva ventana que se muestra en la diapositiva siguiente, donde se procederá a la CONSTITUCIÓN DE LA COMISIÓN para la sesión seleccionada.</a:t>
            </a:r>
          </a:p>
        </p:txBody>
      </p:sp>
      <p:cxnSp>
        <p:nvCxnSpPr>
          <p:cNvPr id="23" name="32 Conector recto de flecha"/>
          <p:cNvCxnSpPr/>
          <p:nvPr/>
        </p:nvCxnSpPr>
        <p:spPr>
          <a:xfrm flipV="1">
            <a:off x="9503229" y="5736771"/>
            <a:ext cx="881742" cy="5442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Elipse 1"/>
          <p:cNvSpPr/>
          <p:nvPr/>
        </p:nvSpPr>
        <p:spPr>
          <a:xfrm>
            <a:off x="4953000" y="3276601"/>
            <a:ext cx="1001486" cy="500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 Rectángulo"/>
          <p:cNvSpPr/>
          <p:nvPr/>
        </p:nvSpPr>
        <p:spPr>
          <a:xfrm>
            <a:off x="4023329" y="3893775"/>
            <a:ext cx="1103841" cy="2536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lipse 1"/>
          <p:cNvSpPr/>
          <p:nvPr/>
        </p:nvSpPr>
        <p:spPr>
          <a:xfrm>
            <a:off x="2623461" y="5453743"/>
            <a:ext cx="424539" cy="5008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2 Rectángulo"/>
          <p:cNvSpPr/>
          <p:nvPr/>
        </p:nvSpPr>
        <p:spPr>
          <a:xfrm>
            <a:off x="4376057" y="5431970"/>
            <a:ext cx="5148943" cy="6749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2.A. Cómo Constituir la Comisión de valoración en la sesión de evaluación</a:t>
            </a:r>
            <a:endParaRPr lang="es-ES" sz="2800" i="1" strike="sngStrike" dirty="0">
              <a:solidFill>
                <a:schemeClr val="bg1"/>
              </a:solidFill>
            </a:endParaRPr>
          </a:p>
        </p:txBody>
      </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197714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rotWithShape="1">
          <a:blip r:embed="rId2"/>
          <a:srcRect t="4726"/>
          <a:stretch/>
        </p:blipFill>
        <p:spPr>
          <a:xfrm>
            <a:off x="337334" y="2126725"/>
            <a:ext cx="9877927" cy="4006650"/>
          </a:xfrm>
          <a:prstGeom prst="rect">
            <a:avLst/>
          </a:prstGeom>
        </p:spPr>
      </p:pic>
      <p:sp>
        <p:nvSpPr>
          <p:cNvPr id="5"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2.A. Cómo Constituir la Comisión de valoración en la sesión de evaluación</a:t>
            </a:r>
            <a:endParaRPr lang="es-ES" sz="2800" i="1" strike="sngStrike" dirty="0">
              <a:solidFill>
                <a:schemeClr val="bg1"/>
              </a:solidFill>
            </a:endParaRPr>
          </a:p>
        </p:txBody>
      </p:sp>
      <p:sp>
        <p:nvSpPr>
          <p:cNvPr id="6" name="5 Marcador de número de diapositiva"/>
          <p:cNvSpPr>
            <a:spLocks noGrp="1"/>
          </p:cNvSpPr>
          <p:nvPr>
            <p:ph type="sldNum" sz="quarter" idx="12"/>
          </p:nvPr>
        </p:nvSpPr>
        <p:spPr/>
        <p:txBody>
          <a:bodyPr/>
          <a:lstStyle/>
          <a:p>
            <a:fld id="{E86C5158-5E98-4CB3-8087-9B9A942B97F8}" type="slidenum">
              <a:rPr lang="es-ES" smtClean="0"/>
              <a:pPr/>
              <a:t>14</a:t>
            </a:fld>
            <a:endParaRPr lang="es-ES" dirty="0"/>
          </a:p>
        </p:txBody>
      </p:sp>
      <p:sp>
        <p:nvSpPr>
          <p:cNvPr id="9" name="36 CuadroTexto"/>
          <p:cNvSpPr txBox="1"/>
          <p:nvPr/>
        </p:nvSpPr>
        <p:spPr>
          <a:xfrm>
            <a:off x="2050975" y="1704686"/>
            <a:ext cx="8164286" cy="584775"/>
          </a:xfrm>
          <a:prstGeom prst="rect">
            <a:avLst/>
          </a:prstGeom>
          <a:solidFill>
            <a:schemeClr val="bg1"/>
          </a:solidFill>
        </p:spPr>
        <p:txBody>
          <a:bodyPr wrap="square" rtlCol="0">
            <a:spAutoFit/>
          </a:bodyPr>
          <a:lstStyle/>
          <a:p>
            <a:r>
              <a:rPr lang="es-ES" sz="1600" b="1" dirty="0"/>
              <a:t>2.A.4. En la nueva pantalla se muestran todos los miembros de la comisión ordenados según como haya sido definida por el departamento de acuerdo con la normativa interna del centro.</a:t>
            </a:r>
            <a:endParaRPr lang="es-ES" sz="1600" b="1" u="sng" dirty="0"/>
          </a:p>
        </p:txBody>
      </p:sp>
      <p:sp>
        <p:nvSpPr>
          <p:cNvPr id="12" name="2 Rectángulo"/>
          <p:cNvSpPr/>
          <p:nvPr/>
        </p:nvSpPr>
        <p:spPr>
          <a:xfrm>
            <a:off x="662632" y="2455096"/>
            <a:ext cx="4036492" cy="321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36 CuadroTexto"/>
          <p:cNvSpPr txBox="1"/>
          <p:nvPr/>
        </p:nvSpPr>
        <p:spPr>
          <a:xfrm>
            <a:off x="646394" y="5221442"/>
            <a:ext cx="6515142" cy="830997"/>
          </a:xfrm>
          <a:prstGeom prst="rect">
            <a:avLst/>
          </a:prstGeom>
          <a:solidFill>
            <a:schemeClr val="bg1"/>
          </a:solidFill>
        </p:spPr>
        <p:txBody>
          <a:bodyPr wrap="square" rtlCol="0">
            <a:spAutoFit/>
          </a:bodyPr>
          <a:lstStyle/>
          <a:p>
            <a:r>
              <a:rPr lang="es-ES" sz="1600" b="1" dirty="0"/>
              <a:t>2.A.5  Comprobar y confirmar la comisión o realizar los cambios necesarios. Tras pulsar el botón “Constituir comisión”, ésta queda constituida y lista para actuar.</a:t>
            </a:r>
          </a:p>
        </p:txBody>
      </p:sp>
      <p:pic>
        <p:nvPicPr>
          <p:cNvPr id="19"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 t="-7914" r="3797"/>
          <a:stretch/>
        </p:blipFill>
        <p:spPr>
          <a:xfrm>
            <a:off x="10405245" y="2072870"/>
            <a:ext cx="948555" cy="725955"/>
          </a:xfrm>
          <a:prstGeom prst="rect">
            <a:avLst/>
          </a:prstGeom>
          <a:solidFill>
            <a:schemeClr val="bg1"/>
          </a:solidFill>
          <a:effectLst/>
        </p:spPr>
      </p:pic>
      <p:sp>
        <p:nvSpPr>
          <p:cNvPr id="20" name="36 CuadroTexto"/>
          <p:cNvSpPr txBox="1"/>
          <p:nvPr/>
        </p:nvSpPr>
        <p:spPr>
          <a:xfrm>
            <a:off x="9811203" y="2816157"/>
            <a:ext cx="2327531" cy="3046988"/>
          </a:xfrm>
          <a:prstGeom prst="rect">
            <a:avLst/>
          </a:prstGeom>
          <a:solidFill>
            <a:schemeClr val="bg1"/>
          </a:solidFill>
        </p:spPr>
        <p:txBody>
          <a:bodyPr wrap="square" rtlCol="0">
            <a:spAutoFit/>
          </a:bodyPr>
          <a:lstStyle/>
          <a:p>
            <a:r>
              <a:rPr lang="es-ES" sz="1600" b="1" dirty="0">
                <a:solidFill>
                  <a:srgbClr val="C00000"/>
                </a:solidFill>
              </a:rPr>
              <a:t>Por defecto, los miembros titulares integrantes de la comisión vienen ya marcados. En este momento, se tendrá que confirmar con los presentes, la comisión titular o realizar los cambios que procedan (ej. Un titular es sustituido)</a:t>
            </a:r>
          </a:p>
        </p:txBody>
      </p:sp>
      <p:sp>
        <p:nvSpPr>
          <p:cNvPr id="21" name="2 Rectángulo"/>
          <p:cNvSpPr/>
          <p:nvPr/>
        </p:nvSpPr>
        <p:spPr>
          <a:xfrm>
            <a:off x="8417490" y="5323563"/>
            <a:ext cx="1203729" cy="4894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32 Conector recto de flecha"/>
          <p:cNvCxnSpPr/>
          <p:nvPr/>
        </p:nvCxnSpPr>
        <p:spPr>
          <a:xfrm flipV="1">
            <a:off x="6163236" y="5537730"/>
            <a:ext cx="2281576" cy="305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36 CuadroTexto"/>
          <p:cNvSpPr txBox="1"/>
          <p:nvPr/>
        </p:nvSpPr>
        <p:spPr>
          <a:xfrm>
            <a:off x="4013033" y="6027003"/>
            <a:ext cx="6809455" cy="830997"/>
          </a:xfrm>
          <a:prstGeom prst="rect">
            <a:avLst/>
          </a:prstGeom>
          <a:solidFill>
            <a:schemeClr val="bg1"/>
          </a:solidFill>
        </p:spPr>
        <p:txBody>
          <a:bodyPr wrap="square" rtlCol="0">
            <a:spAutoFit/>
          </a:bodyPr>
          <a:lstStyle/>
          <a:p>
            <a:r>
              <a:rPr lang="es-ES" sz="1600" b="1" dirty="0">
                <a:solidFill>
                  <a:srgbClr val="C00000"/>
                </a:solidFill>
              </a:rPr>
              <a:t>Una vez constituida la comisión de la sesión, ésta ya no podrá deshacerse y únicamente los miembros constituidos tendrán acceso a la documentación de los estudiantes y podrán evaluar en la sesión </a:t>
            </a:r>
          </a:p>
        </p:txBody>
      </p:sp>
      <p:pic>
        <p:nvPicPr>
          <p:cNvPr id="30"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 t="-7914" r="3797"/>
          <a:stretch/>
        </p:blipFill>
        <p:spPr>
          <a:xfrm>
            <a:off x="3064478" y="6132045"/>
            <a:ext cx="948555" cy="725955"/>
          </a:xfrm>
          <a:prstGeom prst="rect">
            <a:avLst/>
          </a:prstGeom>
          <a:solidFill>
            <a:schemeClr val="bg1"/>
          </a:solidFill>
          <a:effectLst/>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383115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srcRect l="15264" r="13131" b="14330"/>
          <a:stretch/>
        </p:blipFill>
        <p:spPr>
          <a:xfrm>
            <a:off x="1072573" y="2064386"/>
            <a:ext cx="7676148" cy="3922814"/>
          </a:xfrm>
          <a:prstGeom prst="rect">
            <a:avLst/>
          </a:prstGeom>
        </p:spPr>
      </p:pic>
      <p:sp>
        <p:nvSpPr>
          <p:cNvPr id="5"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2.A. Cómo Constituir la Comisión de valoración en la sesión de evaluación</a:t>
            </a:r>
            <a:endParaRPr lang="es-ES" sz="2800" i="1" strike="sngStrike" dirty="0">
              <a:solidFill>
                <a:schemeClr val="bg1"/>
              </a:solidFill>
            </a:endParaRPr>
          </a:p>
        </p:txBody>
      </p:sp>
      <p:sp>
        <p:nvSpPr>
          <p:cNvPr id="6" name="5 Marcador de número de diapositiva"/>
          <p:cNvSpPr>
            <a:spLocks noGrp="1"/>
          </p:cNvSpPr>
          <p:nvPr>
            <p:ph type="sldNum" sz="quarter" idx="12"/>
          </p:nvPr>
        </p:nvSpPr>
        <p:spPr/>
        <p:txBody>
          <a:bodyPr/>
          <a:lstStyle/>
          <a:p>
            <a:fld id="{E86C5158-5E98-4CB3-8087-9B9A942B97F8}" type="slidenum">
              <a:rPr lang="es-ES" smtClean="0"/>
              <a:pPr/>
              <a:t>15</a:t>
            </a:fld>
            <a:endParaRPr lang="es-ES" dirty="0"/>
          </a:p>
        </p:txBody>
      </p:sp>
      <p:sp>
        <p:nvSpPr>
          <p:cNvPr id="9" name="36 CuadroTexto"/>
          <p:cNvSpPr txBox="1"/>
          <p:nvPr/>
        </p:nvSpPr>
        <p:spPr>
          <a:xfrm>
            <a:off x="1817914" y="1669503"/>
            <a:ext cx="8164286" cy="584775"/>
          </a:xfrm>
          <a:prstGeom prst="rect">
            <a:avLst/>
          </a:prstGeom>
          <a:solidFill>
            <a:schemeClr val="bg1"/>
          </a:solidFill>
        </p:spPr>
        <p:txBody>
          <a:bodyPr wrap="square" rtlCol="0">
            <a:spAutoFit/>
          </a:bodyPr>
          <a:lstStyle/>
          <a:p>
            <a:r>
              <a:rPr lang="es-ES" sz="1600" b="1" dirty="0"/>
              <a:t>Tras la constitución, a los miembros integrantes de la comisión les aparecerá una nueva pantalla con la lista de estudiantes a evaluar en la sesión.</a:t>
            </a:r>
            <a:endParaRPr lang="es-ES" sz="1600" b="1" u="sng" dirty="0"/>
          </a:p>
        </p:txBody>
      </p:sp>
      <p:sp>
        <p:nvSpPr>
          <p:cNvPr id="12" name="2 Rectángulo"/>
          <p:cNvSpPr/>
          <p:nvPr/>
        </p:nvSpPr>
        <p:spPr>
          <a:xfrm>
            <a:off x="949006" y="2803808"/>
            <a:ext cx="2730844" cy="321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36 CuadroTexto"/>
          <p:cNvSpPr txBox="1"/>
          <p:nvPr/>
        </p:nvSpPr>
        <p:spPr>
          <a:xfrm>
            <a:off x="9521541" y="3125099"/>
            <a:ext cx="2601893" cy="2554545"/>
          </a:xfrm>
          <a:prstGeom prst="rect">
            <a:avLst/>
          </a:prstGeom>
          <a:solidFill>
            <a:schemeClr val="bg1"/>
          </a:solidFill>
        </p:spPr>
        <p:txBody>
          <a:bodyPr wrap="square" rtlCol="0">
            <a:spAutoFit/>
          </a:bodyPr>
          <a:lstStyle/>
          <a:p>
            <a:r>
              <a:rPr lang="es-ES" sz="1600" b="1" dirty="0"/>
              <a:t>2.A.6. Tras pulsar el botón “Evaluar” del estudiante que corresponda, se accede al expediente del mismo, en el que además de la documentación depositada, aparecerá el formulario de calificación (ver diapositiva Nº 17) para poder evaluar al alumno</a:t>
            </a:r>
          </a:p>
        </p:txBody>
      </p:sp>
      <p:sp>
        <p:nvSpPr>
          <p:cNvPr id="21" name="2 Rectángulo"/>
          <p:cNvSpPr/>
          <p:nvPr/>
        </p:nvSpPr>
        <p:spPr>
          <a:xfrm>
            <a:off x="7132388" y="3396680"/>
            <a:ext cx="1203729" cy="4894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32 Conector recto de flecha"/>
          <p:cNvCxnSpPr/>
          <p:nvPr/>
        </p:nvCxnSpPr>
        <p:spPr>
          <a:xfrm flipH="1">
            <a:off x="8336118" y="3584994"/>
            <a:ext cx="1185423" cy="705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36 CuadroTexto"/>
          <p:cNvSpPr txBox="1"/>
          <p:nvPr/>
        </p:nvSpPr>
        <p:spPr>
          <a:xfrm>
            <a:off x="4013033" y="6027003"/>
            <a:ext cx="6809455" cy="861774"/>
          </a:xfrm>
          <a:prstGeom prst="rect">
            <a:avLst/>
          </a:prstGeom>
          <a:solidFill>
            <a:schemeClr val="bg1"/>
          </a:solidFill>
        </p:spPr>
        <p:txBody>
          <a:bodyPr wrap="square" rtlCol="0">
            <a:spAutoFit/>
          </a:bodyPr>
          <a:lstStyle/>
          <a:p>
            <a:r>
              <a:rPr lang="es-ES" sz="1600" b="1" dirty="0">
                <a:solidFill>
                  <a:srgbClr val="C00000"/>
                </a:solidFill>
              </a:rPr>
              <a:t>Una vez constituida la comisión de la sesión, ésta ya </a:t>
            </a:r>
            <a:r>
              <a:rPr lang="es-ES" b="1" u="sng" dirty="0">
                <a:solidFill>
                  <a:srgbClr val="C00000"/>
                </a:solidFill>
              </a:rPr>
              <a:t>no podrá deshacerse </a:t>
            </a:r>
            <a:r>
              <a:rPr lang="es-ES" sz="1600" b="1" dirty="0">
                <a:solidFill>
                  <a:srgbClr val="C00000"/>
                </a:solidFill>
              </a:rPr>
              <a:t>y únicamente los miembros constituidos tendrán acceso a la documentación de los estudiantes y podrán evaluar en la sesión </a:t>
            </a:r>
          </a:p>
        </p:txBody>
      </p:sp>
      <p:pic>
        <p:nvPicPr>
          <p:cNvPr id="30"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 t="-7914" r="3797"/>
          <a:stretch/>
        </p:blipFill>
        <p:spPr>
          <a:xfrm>
            <a:off x="3064478" y="6132045"/>
            <a:ext cx="948555" cy="725955"/>
          </a:xfrm>
          <a:prstGeom prst="rect">
            <a:avLst/>
          </a:prstGeom>
          <a:solidFill>
            <a:schemeClr val="bg1"/>
          </a:solidFill>
          <a:effectLst/>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161834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9407809" y="6172249"/>
            <a:ext cx="2743200" cy="365125"/>
          </a:xfrm>
        </p:spPr>
        <p:txBody>
          <a:bodyPr/>
          <a:lstStyle/>
          <a:p>
            <a:fld id="{E86C5158-5E98-4CB3-8087-9B9A942B97F8}" type="slidenum">
              <a:rPr lang="es-ES" smtClean="0"/>
              <a:pPr/>
              <a:t>16</a:t>
            </a:fld>
            <a:endParaRPr lang="es-ES" dirty="0"/>
          </a:p>
        </p:txBody>
      </p:sp>
      <p:sp>
        <p:nvSpPr>
          <p:cNvPr id="4" name="CuadroTexto 3"/>
          <p:cNvSpPr txBox="1"/>
          <p:nvPr/>
        </p:nvSpPr>
        <p:spPr>
          <a:xfrm>
            <a:off x="305370" y="2925695"/>
            <a:ext cx="3063834" cy="646331"/>
          </a:xfrm>
          <a:prstGeom prst="rect">
            <a:avLst/>
          </a:prstGeom>
          <a:noFill/>
          <a:ln w="38100">
            <a:solidFill>
              <a:srgbClr val="C00000"/>
            </a:solidFill>
          </a:ln>
        </p:spPr>
        <p:txBody>
          <a:bodyPr wrap="square" rtlCol="0">
            <a:spAutoFit/>
          </a:bodyPr>
          <a:lstStyle/>
          <a:p>
            <a:pPr algn="ctr"/>
            <a:r>
              <a:rPr lang="es-ES" b="1" dirty="0"/>
              <a:t>Acto de Constitución de la Comisión de valoración</a:t>
            </a:r>
          </a:p>
        </p:txBody>
      </p:sp>
      <p:sp>
        <p:nvSpPr>
          <p:cNvPr id="25" name="CuadroTexto 24"/>
          <p:cNvSpPr txBox="1"/>
          <p:nvPr/>
        </p:nvSpPr>
        <p:spPr>
          <a:xfrm>
            <a:off x="428854" y="4308388"/>
            <a:ext cx="2873828" cy="646331"/>
          </a:xfrm>
          <a:prstGeom prst="rect">
            <a:avLst/>
          </a:prstGeom>
          <a:noFill/>
          <a:ln w="38100">
            <a:solidFill>
              <a:srgbClr val="C00000"/>
            </a:solidFill>
          </a:ln>
        </p:spPr>
        <p:txBody>
          <a:bodyPr wrap="square" rtlCol="0">
            <a:spAutoFit/>
          </a:bodyPr>
          <a:lstStyle/>
          <a:p>
            <a:pPr algn="ctr"/>
            <a:r>
              <a:rPr lang="es-ES" b="1" dirty="0"/>
              <a:t>Comisiones de valoración constituida </a:t>
            </a:r>
          </a:p>
        </p:txBody>
      </p:sp>
      <p:sp>
        <p:nvSpPr>
          <p:cNvPr id="27" name="CuadroTexto 26"/>
          <p:cNvSpPr txBox="1"/>
          <p:nvPr/>
        </p:nvSpPr>
        <p:spPr>
          <a:xfrm>
            <a:off x="3143645" y="5184399"/>
            <a:ext cx="2293917" cy="923330"/>
          </a:xfrm>
          <a:prstGeom prst="rect">
            <a:avLst/>
          </a:prstGeom>
          <a:noFill/>
          <a:ln w="38100">
            <a:solidFill>
              <a:srgbClr val="C00000"/>
            </a:solidFill>
          </a:ln>
        </p:spPr>
        <p:txBody>
          <a:bodyPr wrap="square" rtlCol="0">
            <a:spAutoFit/>
          </a:bodyPr>
          <a:lstStyle/>
          <a:p>
            <a:pPr algn="ctr"/>
            <a:r>
              <a:rPr lang="es-ES" b="1" dirty="0"/>
              <a:t>Evaluación de los estudiantes de la sesión</a:t>
            </a:r>
          </a:p>
        </p:txBody>
      </p:sp>
      <p:sp>
        <p:nvSpPr>
          <p:cNvPr id="7" name="Flecha abajo 6"/>
          <p:cNvSpPr/>
          <p:nvPr/>
        </p:nvSpPr>
        <p:spPr>
          <a:xfrm>
            <a:off x="1462007" y="3572026"/>
            <a:ext cx="403761" cy="7363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abajo 28"/>
          <p:cNvSpPr/>
          <p:nvPr/>
        </p:nvSpPr>
        <p:spPr>
          <a:xfrm rot="16200000">
            <a:off x="7218299" y="3599908"/>
            <a:ext cx="403761" cy="142113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Abrir llave 7"/>
          <p:cNvSpPr/>
          <p:nvPr/>
        </p:nvSpPr>
        <p:spPr>
          <a:xfrm>
            <a:off x="8013574" y="2583161"/>
            <a:ext cx="253796" cy="3321192"/>
          </a:xfrm>
          <a:prstGeom prst="leftBrace">
            <a:avLst>
              <a:gd name="adj1" fmla="val 8333"/>
              <a:gd name="adj2" fmla="val 51615"/>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1" name="CuadroTexto 30"/>
          <p:cNvSpPr txBox="1"/>
          <p:nvPr/>
        </p:nvSpPr>
        <p:spPr>
          <a:xfrm>
            <a:off x="8244575" y="2717859"/>
            <a:ext cx="3350817" cy="646331"/>
          </a:xfrm>
          <a:prstGeom prst="rect">
            <a:avLst/>
          </a:prstGeom>
          <a:noFill/>
          <a:ln w="38100">
            <a:solidFill>
              <a:srgbClr val="C00000"/>
            </a:solidFill>
          </a:ln>
        </p:spPr>
        <p:txBody>
          <a:bodyPr wrap="square" rtlCol="0">
            <a:spAutoFit/>
          </a:bodyPr>
          <a:lstStyle/>
          <a:p>
            <a:pPr algn="ctr"/>
            <a:r>
              <a:rPr lang="es-ES" b="1" dirty="0"/>
              <a:t>Asignar la nota numérica a los estudiantes de la sesión</a:t>
            </a:r>
          </a:p>
        </p:txBody>
      </p:sp>
      <p:sp>
        <p:nvSpPr>
          <p:cNvPr id="35" name="CuadroTexto 34"/>
          <p:cNvSpPr txBox="1"/>
          <p:nvPr/>
        </p:nvSpPr>
        <p:spPr>
          <a:xfrm>
            <a:off x="8296524" y="3591458"/>
            <a:ext cx="3350817" cy="369332"/>
          </a:xfrm>
          <a:prstGeom prst="rect">
            <a:avLst/>
          </a:prstGeom>
          <a:noFill/>
          <a:ln w="38100">
            <a:solidFill>
              <a:srgbClr val="C00000"/>
            </a:solidFill>
          </a:ln>
        </p:spPr>
        <p:txBody>
          <a:bodyPr wrap="square" rtlCol="0">
            <a:spAutoFit/>
          </a:bodyPr>
          <a:lstStyle/>
          <a:p>
            <a:pPr algn="ctr"/>
            <a:r>
              <a:rPr lang="es-ES" b="1" dirty="0"/>
              <a:t>Generar el acta de la sesión</a:t>
            </a:r>
          </a:p>
        </p:txBody>
      </p:sp>
      <p:sp>
        <p:nvSpPr>
          <p:cNvPr id="36" name="CuadroTexto 35"/>
          <p:cNvSpPr txBox="1"/>
          <p:nvPr/>
        </p:nvSpPr>
        <p:spPr>
          <a:xfrm>
            <a:off x="8296524" y="4183804"/>
            <a:ext cx="3350817" cy="646331"/>
          </a:xfrm>
          <a:prstGeom prst="rect">
            <a:avLst/>
          </a:prstGeom>
          <a:noFill/>
          <a:ln w="38100">
            <a:solidFill>
              <a:srgbClr val="C00000"/>
            </a:solidFill>
          </a:ln>
        </p:spPr>
        <p:txBody>
          <a:bodyPr wrap="square" rtlCol="0">
            <a:spAutoFit/>
          </a:bodyPr>
          <a:lstStyle/>
          <a:p>
            <a:pPr algn="ctr"/>
            <a:r>
              <a:rPr lang="es-ES" b="1" dirty="0"/>
              <a:t>Enviar el acta a la Secretaría del centro por correo electrónico</a:t>
            </a:r>
          </a:p>
        </p:txBody>
      </p:sp>
      <p:sp>
        <p:nvSpPr>
          <p:cNvPr id="37" name="CuadroTexto 36"/>
          <p:cNvSpPr txBox="1"/>
          <p:nvPr/>
        </p:nvSpPr>
        <p:spPr>
          <a:xfrm>
            <a:off x="8296524" y="5042781"/>
            <a:ext cx="3350817" cy="646331"/>
          </a:xfrm>
          <a:prstGeom prst="rect">
            <a:avLst/>
          </a:prstGeom>
          <a:noFill/>
          <a:ln w="38100">
            <a:solidFill>
              <a:srgbClr val="C00000"/>
            </a:solidFill>
          </a:ln>
        </p:spPr>
        <p:txBody>
          <a:bodyPr wrap="square" rtlCol="0">
            <a:spAutoFit/>
          </a:bodyPr>
          <a:lstStyle/>
          <a:p>
            <a:pPr algn="ctr"/>
            <a:r>
              <a:rPr lang="es-ES" b="1" dirty="0"/>
              <a:t>Firmar del acta de la sesión en la Secretaría del centro</a:t>
            </a:r>
          </a:p>
        </p:txBody>
      </p:sp>
      <p:sp>
        <p:nvSpPr>
          <p:cNvPr id="40" name="Flecha abajo 39"/>
          <p:cNvSpPr/>
          <p:nvPr/>
        </p:nvSpPr>
        <p:spPr>
          <a:xfrm>
            <a:off x="1433526" y="2393901"/>
            <a:ext cx="403761" cy="53179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4742949" y="3819163"/>
            <a:ext cx="1966659" cy="923330"/>
          </a:xfrm>
          <a:prstGeom prst="rect">
            <a:avLst/>
          </a:prstGeom>
          <a:noFill/>
          <a:ln w="38100">
            <a:solidFill>
              <a:schemeClr val="accent5">
                <a:lumMod val="60000"/>
                <a:lumOff val="40000"/>
              </a:schemeClr>
            </a:solidFill>
          </a:ln>
        </p:spPr>
        <p:txBody>
          <a:bodyPr wrap="square" rtlCol="0">
            <a:spAutoFit/>
          </a:bodyPr>
          <a:lstStyle/>
          <a:p>
            <a:pPr algn="ctr"/>
            <a:r>
              <a:rPr lang="es-ES" b="1" dirty="0"/>
              <a:t>Supone realizar las siguientes actuaciones </a:t>
            </a:r>
          </a:p>
        </p:txBody>
      </p:sp>
      <p:sp>
        <p:nvSpPr>
          <p:cNvPr id="3" name="Rectángulo redondeado 2"/>
          <p:cNvSpPr/>
          <p:nvPr/>
        </p:nvSpPr>
        <p:spPr>
          <a:xfrm>
            <a:off x="3093355" y="2390257"/>
            <a:ext cx="8877068" cy="4286293"/>
          </a:xfrm>
          <a:prstGeom prst="roundRect">
            <a:avLst/>
          </a:prstGeom>
          <a:solidFill>
            <a:schemeClr val="accent1">
              <a:alpha val="14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516928" y="1743926"/>
            <a:ext cx="2293917" cy="646331"/>
          </a:xfrm>
          <a:prstGeom prst="rect">
            <a:avLst/>
          </a:prstGeom>
          <a:noFill/>
          <a:ln w="38100">
            <a:solidFill>
              <a:srgbClr val="C00000"/>
            </a:solidFill>
          </a:ln>
        </p:spPr>
        <p:txBody>
          <a:bodyPr wrap="square" rtlCol="0">
            <a:spAutoFit/>
          </a:bodyPr>
          <a:lstStyle/>
          <a:p>
            <a:pPr algn="ctr"/>
            <a:r>
              <a:rPr lang="es-ES" b="1" dirty="0"/>
              <a:t>Elección de la Sesión de evaluación</a:t>
            </a:r>
          </a:p>
        </p:txBody>
      </p:sp>
      <p:sp>
        <p:nvSpPr>
          <p:cNvPr id="2" name="Flecha doblada hacia arriba 1"/>
          <p:cNvSpPr/>
          <p:nvPr/>
        </p:nvSpPr>
        <p:spPr>
          <a:xfrm rot="5400000">
            <a:off x="1917397" y="4643819"/>
            <a:ext cx="869199" cy="1482715"/>
          </a:xfrm>
          <a:prstGeom prst="bentUpArrow">
            <a:avLst>
              <a:gd name="adj1" fmla="val 25000"/>
              <a:gd name="adj2" fmla="val 24286"/>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doblada hacia arriba 21"/>
          <p:cNvSpPr/>
          <p:nvPr/>
        </p:nvSpPr>
        <p:spPr>
          <a:xfrm>
            <a:off x="5437439" y="4742493"/>
            <a:ext cx="691050" cy="107728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2.B. Cómo Calificar los trabajos en la sesión de evaluación</a:t>
            </a:r>
            <a:endParaRPr lang="es-ES" sz="2800" i="1" strike="sngStrike" dirty="0">
              <a:solidFill>
                <a:schemeClr val="bg1"/>
              </a:solidFill>
            </a:endParaRPr>
          </a:p>
        </p:txBody>
      </p: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457" y="-33487"/>
            <a:ext cx="4645823" cy="1161456"/>
          </a:xfrm>
          <a:prstGeom prst="rect">
            <a:avLst/>
          </a:prstGeom>
        </p:spPr>
      </p:pic>
    </p:spTree>
    <p:extLst>
      <p:ext uri="{BB962C8B-B14F-4D97-AF65-F5344CB8AC3E}">
        <p14:creationId xmlns:p14="http://schemas.microsoft.com/office/powerpoint/2010/main" val="388301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E86C5158-5E98-4CB3-8087-9B9A942B97F8}" type="slidenum">
              <a:rPr lang="es-ES" smtClean="0"/>
              <a:pPr/>
              <a:t>17</a:t>
            </a:fld>
            <a:endParaRPr lang="es-ES" dirty="0"/>
          </a:p>
        </p:txBody>
      </p:sp>
      <p:grpSp>
        <p:nvGrpSpPr>
          <p:cNvPr id="28" name="27 Grupo"/>
          <p:cNvGrpSpPr/>
          <p:nvPr/>
        </p:nvGrpSpPr>
        <p:grpSpPr>
          <a:xfrm>
            <a:off x="1197428" y="1782282"/>
            <a:ext cx="9144000" cy="4574976"/>
            <a:chOff x="1197428" y="1782282"/>
            <a:chExt cx="9144000" cy="4574976"/>
          </a:xfrm>
        </p:grpSpPr>
        <p:grpSp>
          <p:nvGrpSpPr>
            <p:cNvPr id="13" name="12 Grupo"/>
            <p:cNvGrpSpPr/>
            <p:nvPr/>
          </p:nvGrpSpPr>
          <p:grpSpPr>
            <a:xfrm>
              <a:off x="1197428" y="1782282"/>
              <a:ext cx="9144000" cy="4574976"/>
              <a:chOff x="0" y="548680"/>
              <a:chExt cx="9144000" cy="5184576"/>
            </a:xfrm>
          </p:grpSpPr>
          <p:grpSp>
            <p:nvGrpSpPr>
              <p:cNvPr id="14" name="5 Grupo"/>
              <p:cNvGrpSpPr/>
              <p:nvPr/>
            </p:nvGrpSpPr>
            <p:grpSpPr>
              <a:xfrm>
                <a:off x="0" y="548680"/>
                <a:ext cx="9144000" cy="5184576"/>
                <a:chOff x="0" y="548680"/>
                <a:chExt cx="9144000" cy="5184576"/>
              </a:xfrm>
            </p:grpSpPr>
            <p:pic>
              <p:nvPicPr>
                <p:cNvPr id="17" name="Picture 2"/>
                <p:cNvPicPr>
                  <a:picLocks noChangeAspect="1" noChangeArrowheads="1"/>
                </p:cNvPicPr>
                <p:nvPr/>
              </p:nvPicPr>
              <p:blipFill>
                <a:blip r:embed="rId2" cstate="print"/>
                <a:srcRect/>
                <a:stretch>
                  <a:fillRect/>
                </a:stretch>
              </p:blipFill>
              <p:spPr bwMode="auto">
                <a:xfrm>
                  <a:off x="0" y="548680"/>
                  <a:ext cx="9144000" cy="3895725"/>
                </a:xfrm>
                <a:prstGeom prst="rect">
                  <a:avLst/>
                </a:prstGeom>
                <a:noFill/>
                <a:ln w="9525">
                  <a:noFill/>
                  <a:miter lim="800000"/>
                  <a:headEnd/>
                  <a:tailEnd/>
                </a:ln>
                <a:effectLst/>
              </p:spPr>
            </p:pic>
            <p:pic>
              <p:nvPicPr>
                <p:cNvPr id="24" name="Picture 3"/>
                <p:cNvPicPr>
                  <a:picLocks noChangeAspect="1" noChangeArrowheads="1"/>
                </p:cNvPicPr>
                <p:nvPr/>
              </p:nvPicPr>
              <p:blipFill>
                <a:blip r:embed="rId3" cstate="print"/>
                <a:srcRect/>
                <a:stretch>
                  <a:fillRect/>
                </a:stretch>
              </p:blipFill>
              <p:spPr bwMode="auto">
                <a:xfrm>
                  <a:off x="1403648" y="4437112"/>
                  <a:ext cx="7740352" cy="1296144"/>
                </a:xfrm>
                <a:prstGeom prst="rect">
                  <a:avLst/>
                </a:prstGeom>
                <a:noFill/>
                <a:ln w="9525">
                  <a:noFill/>
                  <a:miter lim="800000"/>
                  <a:headEnd/>
                  <a:tailEnd/>
                </a:ln>
                <a:effectLst/>
              </p:spPr>
            </p:pic>
          </p:grpSp>
          <p:sp>
            <p:nvSpPr>
              <p:cNvPr id="15" name="14 Rectángulo"/>
              <p:cNvSpPr/>
              <p:nvPr/>
            </p:nvSpPr>
            <p:spPr>
              <a:xfrm>
                <a:off x="5652120" y="4005064"/>
                <a:ext cx="2232248" cy="432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5652120" y="4437112"/>
                <a:ext cx="22322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2 Rectángulo"/>
            <p:cNvSpPr/>
            <p:nvPr/>
          </p:nvSpPr>
          <p:spPr>
            <a:xfrm>
              <a:off x="2542872" y="4354285"/>
              <a:ext cx="1441299" cy="3265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9" name="36 CuadroTexto"/>
          <p:cNvSpPr txBox="1"/>
          <p:nvPr/>
        </p:nvSpPr>
        <p:spPr>
          <a:xfrm>
            <a:off x="4245429" y="1720095"/>
            <a:ext cx="7946571" cy="584775"/>
          </a:xfrm>
          <a:prstGeom prst="rect">
            <a:avLst/>
          </a:prstGeom>
          <a:solidFill>
            <a:schemeClr val="bg1"/>
          </a:solidFill>
        </p:spPr>
        <p:txBody>
          <a:bodyPr wrap="square" rtlCol="0">
            <a:spAutoFit/>
          </a:bodyPr>
          <a:lstStyle/>
          <a:p>
            <a:r>
              <a:rPr lang="es-ES" sz="1600" b="1" dirty="0"/>
              <a:t>En la nueva ventana tras la constitución aparecerán para la comisión constituida todos los estudiantes a evaluar en la sesión seleccionada.</a:t>
            </a:r>
          </a:p>
        </p:txBody>
      </p:sp>
      <p:sp>
        <p:nvSpPr>
          <p:cNvPr id="30" name="2 Rectángulo"/>
          <p:cNvSpPr/>
          <p:nvPr/>
        </p:nvSpPr>
        <p:spPr>
          <a:xfrm>
            <a:off x="2503714" y="4822372"/>
            <a:ext cx="7532915" cy="7075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6 CuadroTexto"/>
          <p:cNvSpPr txBox="1"/>
          <p:nvPr/>
        </p:nvSpPr>
        <p:spPr>
          <a:xfrm>
            <a:off x="65316" y="5979303"/>
            <a:ext cx="10854520" cy="584775"/>
          </a:xfrm>
          <a:prstGeom prst="rect">
            <a:avLst/>
          </a:prstGeom>
          <a:solidFill>
            <a:schemeClr val="bg1"/>
          </a:solidFill>
        </p:spPr>
        <p:txBody>
          <a:bodyPr wrap="square" rtlCol="0">
            <a:spAutoFit/>
          </a:bodyPr>
          <a:lstStyle/>
          <a:p>
            <a:r>
              <a:rPr lang="es-ES" sz="1600" b="1" dirty="0"/>
              <a:t>2.b.1 Pulsar en la opción “Evaluar”, para ir a  la nueva ventana que se muestra en la diapositiva siguiente, donde se  realizará la evaluación del alumno seleccionado y, además, se podrá acceder de nuevo a su documentación para evaluar en dicha sesión.</a:t>
            </a:r>
          </a:p>
        </p:txBody>
      </p:sp>
      <p:cxnSp>
        <p:nvCxnSpPr>
          <p:cNvPr id="33" name="32 Conector recto de flecha"/>
          <p:cNvCxnSpPr/>
          <p:nvPr/>
        </p:nvCxnSpPr>
        <p:spPr>
          <a:xfrm flipV="1">
            <a:off x="6237429" y="5138057"/>
            <a:ext cx="2786828" cy="87085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2 Rectángulo"/>
          <p:cNvSpPr/>
          <p:nvPr/>
        </p:nvSpPr>
        <p:spPr>
          <a:xfrm>
            <a:off x="9041644" y="4876800"/>
            <a:ext cx="690185" cy="3265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2.B. Cómo Calificar los trabajos en la sesión de evaluación</a:t>
            </a:r>
            <a:endParaRPr lang="es-ES" sz="2800" i="1" strike="sngStrike" dirty="0">
              <a:solidFill>
                <a:schemeClr val="bg1"/>
              </a:solidFill>
            </a:endParaRPr>
          </a:p>
        </p:txBody>
      </p:sp>
      <p:sp>
        <p:nvSpPr>
          <p:cNvPr id="18" name="27 Rectángulo"/>
          <p:cNvSpPr/>
          <p:nvPr/>
        </p:nvSpPr>
        <p:spPr>
          <a:xfrm>
            <a:off x="3162903" y="4946040"/>
            <a:ext cx="457523" cy="11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27 Rectángulo"/>
          <p:cNvSpPr/>
          <p:nvPr/>
        </p:nvSpPr>
        <p:spPr>
          <a:xfrm>
            <a:off x="3182936" y="5323403"/>
            <a:ext cx="457523" cy="11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410827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rotWithShape="1">
          <a:blip r:embed="rId2" cstate="print"/>
          <a:srcRect l="13195" t="31707"/>
          <a:stretch/>
        </p:blipFill>
        <p:spPr bwMode="auto">
          <a:xfrm>
            <a:off x="1206396" y="2079523"/>
            <a:ext cx="10082464" cy="4716798"/>
          </a:xfrm>
          <a:prstGeom prst="rect">
            <a:avLst/>
          </a:prstGeom>
          <a:solidFill>
            <a:schemeClr val="bg1"/>
          </a:solidFill>
          <a:ln w="9525">
            <a:noFill/>
            <a:miter lim="800000"/>
            <a:headEnd/>
            <a:tailEnd/>
          </a:ln>
          <a:effectLst/>
        </p:spPr>
      </p:pic>
      <p:sp>
        <p:nvSpPr>
          <p:cNvPr id="29" name="36 CuadroTexto"/>
          <p:cNvSpPr txBox="1"/>
          <p:nvPr/>
        </p:nvSpPr>
        <p:spPr>
          <a:xfrm>
            <a:off x="391080" y="1556303"/>
            <a:ext cx="11388577" cy="584775"/>
          </a:xfrm>
          <a:prstGeom prst="rect">
            <a:avLst/>
          </a:prstGeom>
          <a:solidFill>
            <a:schemeClr val="bg1">
              <a:alpha val="10000"/>
            </a:schemeClr>
          </a:solidFill>
        </p:spPr>
        <p:txBody>
          <a:bodyPr wrap="square" rtlCol="0">
            <a:spAutoFit/>
          </a:bodyPr>
          <a:lstStyle/>
          <a:p>
            <a:r>
              <a:rPr lang="es-ES" sz="1600" b="1" dirty="0"/>
              <a:t>En la nueva ventana abierta aparecerán para la comisión el expediente del estudiante a evaluar en la sesión seleccionada con el formulario de calificación.</a:t>
            </a:r>
          </a:p>
        </p:txBody>
      </p:sp>
      <p:sp>
        <p:nvSpPr>
          <p:cNvPr id="6" name="5 Marcador de número de diapositiva"/>
          <p:cNvSpPr>
            <a:spLocks noGrp="1"/>
          </p:cNvSpPr>
          <p:nvPr>
            <p:ph type="sldNum" sz="quarter" idx="12"/>
          </p:nvPr>
        </p:nvSpPr>
        <p:spPr/>
        <p:txBody>
          <a:bodyPr/>
          <a:lstStyle/>
          <a:p>
            <a:fld id="{E86C5158-5E98-4CB3-8087-9B9A942B97F8}" type="slidenum">
              <a:rPr lang="es-ES" smtClean="0"/>
              <a:pPr/>
              <a:t>18</a:t>
            </a:fld>
            <a:endParaRPr lang="es-ES" dirty="0"/>
          </a:p>
        </p:txBody>
      </p:sp>
      <p:sp>
        <p:nvSpPr>
          <p:cNvPr id="19" name="2 Rectángulo"/>
          <p:cNvSpPr/>
          <p:nvPr/>
        </p:nvSpPr>
        <p:spPr>
          <a:xfrm>
            <a:off x="2481446" y="5455341"/>
            <a:ext cx="1691178" cy="3265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36 CuadroTexto"/>
          <p:cNvSpPr txBox="1"/>
          <p:nvPr/>
        </p:nvSpPr>
        <p:spPr>
          <a:xfrm>
            <a:off x="7508540" y="2095824"/>
            <a:ext cx="3922931" cy="1569660"/>
          </a:xfrm>
          <a:prstGeom prst="rect">
            <a:avLst/>
          </a:prstGeom>
          <a:solidFill>
            <a:schemeClr val="bg1"/>
          </a:solidFill>
        </p:spPr>
        <p:txBody>
          <a:bodyPr wrap="square" rtlCol="0">
            <a:spAutoFit/>
          </a:bodyPr>
          <a:lstStyle/>
          <a:p>
            <a:r>
              <a:rPr lang="es-ES" sz="1600" b="1" dirty="0"/>
              <a:t>2.b.2 Una vez realizada la sesión de defensa del alumno, y decidida  por la comisión la calificación a otorgar, en el apartado de “Calificación”, en la sección “Otorgada por la comisión” </a:t>
            </a:r>
            <a:r>
              <a:rPr lang="es-ES" sz="1600" b="1" u="sng" dirty="0"/>
              <a:t>se pondrá la nota numérica </a:t>
            </a:r>
            <a:r>
              <a:rPr lang="es-ES" sz="1600" b="1" dirty="0"/>
              <a:t>alcanzada por el estudiante</a:t>
            </a:r>
          </a:p>
        </p:txBody>
      </p:sp>
      <p:sp>
        <p:nvSpPr>
          <p:cNvPr id="31" name="2 Rectángulo"/>
          <p:cNvSpPr/>
          <p:nvPr/>
        </p:nvSpPr>
        <p:spPr>
          <a:xfrm>
            <a:off x="1186248" y="4571999"/>
            <a:ext cx="1288387" cy="218754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2 Rectángulo"/>
          <p:cNvSpPr/>
          <p:nvPr/>
        </p:nvSpPr>
        <p:spPr>
          <a:xfrm>
            <a:off x="4248102" y="4749701"/>
            <a:ext cx="897013" cy="245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cxnSp>
        <p:nvCxnSpPr>
          <p:cNvPr id="35" name="34 Conector recto de flecha"/>
          <p:cNvCxnSpPr/>
          <p:nvPr/>
        </p:nvCxnSpPr>
        <p:spPr>
          <a:xfrm flipH="1">
            <a:off x="2950972" y="2770538"/>
            <a:ext cx="4492628" cy="263794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32 Conector recto de flecha"/>
          <p:cNvCxnSpPr/>
          <p:nvPr/>
        </p:nvCxnSpPr>
        <p:spPr>
          <a:xfrm flipH="1">
            <a:off x="5026149" y="4580933"/>
            <a:ext cx="3005743" cy="3359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2 Rectángulo"/>
          <p:cNvSpPr/>
          <p:nvPr/>
        </p:nvSpPr>
        <p:spPr>
          <a:xfrm>
            <a:off x="4354135" y="6585856"/>
            <a:ext cx="897013" cy="1736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cxnSp>
        <p:nvCxnSpPr>
          <p:cNvPr id="43" name="32 Conector recto de flecha"/>
          <p:cNvCxnSpPr>
            <a:cxnSpLocks/>
          </p:cNvCxnSpPr>
          <p:nvPr/>
        </p:nvCxnSpPr>
        <p:spPr>
          <a:xfrm flipH="1">
            <a:off x="5225756" y="5856993"/>
            <a:ext cx="3186726" cy="8058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36 CuadroTexto"/>
          <p:cNvSpPr txBox="1"/>
          <p:nvPr/>
        </p:nvSpPr>
        <p:spPr>
          <a:xfrm>
            <a:off x="8412482" y="5586670"/>
            <a:ext cx="2856230" cy="830997"/>
          </a:xfrm>
          <a:prstGeom prst="rect">
            <a:avLst/>
          </a:prstGeom>
          <a:solidFill>
            <a:schemeClr val="bg1"/>
          </a:solidFill>
        </p:spPr>
        <p:txBody>
          <a:bodyPr wrap="square" rtlCol="0">
            <a:spAutoFit/>
          </a:bodyPr>
          <a:lstStyle/>
          <a:p>
            <a:r>
              <a:rPr lang="es-ES" sz="1600" b="1" dirty="0"/>
              <a:t>Aquí aparecerá la nota  y la calificación final del alumno para el acta de la sesión</a:t>
            </a:r>
          </a:p>
        </p:txBody>
      </p:sp>
      <p:sp>
        <p:nvSpPr>
          <p:cNvPr id="24"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2.B. Cómo Calificar los trabajos en la sesión de evaluación</a:t>
            </a:r>
            <a:endParaRPr lang="es-ES" sz="2800" i="1" strike="sngStrike" dirty="0">
              <a:solidFill>
                <a:schemeClr val="bg1"/>
              </a:solidFill>
            </a:endParaRPr>
          </a:p>
        </p:txBody>
      </p:sp>
      <p:sp>
        <p:nvSpPr>
          <p:cNvPr id="40" name="27 Rectángulo"/>
          <p:cNvSpPr/>
          <p:nvPr/>
        </p:nvSpPr>
        <p:spPr>
          <a:xfrm>
            <a:off x="4559217" y="6632700"/>
            <a:ext cx="457523" cy="114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5511114" y="5138330"/>
            <a:ext cx="736514" cy="43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p:cNvSpPr/>
          <p:nvPr/>
        </p:nvSpPr>
        <p:spPr>
          <a:xfrm>
            <a:off x="5835353" y="5608796"/>
            <a:ext cx="736514" cy="43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43"/>
          <p:cNvSpPr/>
          <p:nvPr/>
        </p:nvSpPr>
        <p:spPr>
          <a:xfrm>
            <a:off x="4335255" y="4746674"/>
            <a:ext cx="736514" cy="236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27 Rectángulo"/>
          <p:cNvSpPr/>
          <p:nvPr/>
        </p:nvSpPr>
        <p:spPr>
          <a:xfrm>
            <a:off x="7034651" y="5640473"/>
            <a:ext cx="457523" cy="14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36 CuadroTexto"/>
          <p:cNvSpPr txBox="1"/>
          <p:nvPr/>
        </p:nvSpPr>
        <p:spPr>
          <a:xfrm>
            <a:off x="7910503" y="3776202"/>
            <a:ext cx="4023063" cy="1815882"/>
          </a:xfrm>
          <a:prstGeom prst="rect">
            <a:avLst/>
          </a:prstGeom>
          <a:solidFill>
            <a:schemeClr val="bg1"/>
          </a:solidFill>
        </p:spPr>
        <p:txBody>
          <a:bodyPr wrap="square" rtlCol="0">
            <a:spAutoFit/>
          </a:bodyPr>
          <a:lstStyle/>
          <a:p>
            <a:r>
              <a:rPr lang="es-ES" sz="1600" b="1" dirty="0">
                <a:solidFill>
                  <a:srgbClr val="C00000"/>
                </a:solidFill>
              </a:rPr>
              <a:t>La nota será </a:t>
            </a:r>
            <a:r>
              <a:rPr lang="es-ES" sz="1600" b="1" u="sng" dirty="0">
                <a:solidFill>
                  <a:srgbClr val="C00000"/>
                </a:solidFill>
              </a:rPr>
              <a:t>siempre numérica</a:t>
            </a:r>
            <a:r>
              <a:rPr lang="es-ES" sz="1600" b="1" dirty="0">
                <a:solidFill>
                  <a:srgbClr val="C00000"/>
                </a:solidFill>
              </a:rPr>
              <a:t>. En el caso de un estudiante NO PRESENTADO, el registro se dejará en blanco , y se cumplimentará el registro de </a:t>
            </a:r>
            <a:r>
              <a:rPr lang="es-ES" sz="1600" b="1" u="sng" dirty="0">
                <a:solidFill>
                  <a:srgbClr val="C00000"/>
                </a:solidFill>
              </a:rPr>
              <a:t>“Comentario para el acta”</a:t>
            </a:r>
            <a:r>
              <a:rPr lang="es-ES" sz="1600" b="1" dirty="0">
                <a:solidFill>
                  <a:srgbClr val="C00000"/>
                </a:solidFill>
              </a:rPr>
              <a:t> con el texto “NO PRESENTADO”.</a:t>
            </a:r>
          </a:p>
          <a:p>
            <a:r>
              <a:rPr lang="es-ES" sz="1600" b="1" dirty="0">
                <a:solidFill>
                  <a:srgbClr val="C00000"/>
                </a:solidFill>
              </a:rPr>
              <a:t>En caso de proponer MH también debería justificarse mediante un comentario aquí.</a:t>
            </a:r>
          </a:p>
        </p:txBody>
      </p:sp>
      <p:pic>
        <p:nvPicPr>
          <p:cNvPr id="4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 t="-7914" r="3797"/>
          <a:stretch/>
        </p:blipFill>
        <p:spPr>
          <a:xfrm>
            <a:off x="6979485" y="3798001"/>
            <a:ext cx="948555" cy="725955"/>
          </a:xfrm>
          <a:prstGeom prst="rect">
            <a:avLst/>
          </a:prstGeom>
          <a:solidFill>
            <a:schemeClr val="bg1"/>
          </a:solidFill>
          <a:effectLst/>
        </p:spPr>
      </p:pic>
      <p:cxnSp>
        <p:nvCxnSpPr>
          <p:cNvPr id="49" name="32 Conector recto de flecha"/>
          <p:cNvCxnSpPr>
            <a:endCxn id="5" idx="3"/>
          </p:cNvCxnSpPr>
          <p:nvPr/>
        </p:nvCxnSpPr>
        <p:spPr>
          <a:xfrm flipH="1">
            <a:off x="6247628" y="4630174"/>
            <a:ext cx="1661464" cy="7246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Imagen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426181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a:xfrm>
            <a:off x="9448800" y="6366525"/>
            <a:ext cx="2743200" cy="365125"/>
          </a:xfrm>
        </p:spPr>
        <p:txBody>
          <a:bodyPr/>
          <a:lstStyle/>
          <a:p>
            <a:fld id="{E86C5158-5E98-4CB3-8087-9B9A942B97F8}" type="slidenum">
              <a:rPr lang="es-ES" smtClean="0"/>
              <a:pPr/>
              <a:t>19</a:t>
            </a:fld>
            <a:endParaRPr lang="es-ES" dirty="0"/>
          </a:p>
        </p:txBody>
      </p:sp>
      <p:sp>
        <p:nvSpPr>
          <p:cNvPr id="29" name="36 CuadroTexto"/>
          <p:cNvSpPr txBox="1"/>
          <p:nvPr/>
        </p:nvSpPr>
        <p:spPr>
          <a:xfrm>
            <a:off x="195943" y="1643743"/>
            <a:ext cx="11996057" cy="584775"/>
          </a:xfrm>
          <a:prstGeom prst="rect">
            <a:avLst/>
          </a:prstGeom>
          <a:solidFill>
            <a:schemeClr val="bg1"/>
          </a:solidFill>
        </p:spPr>
        <p:txBody>
          <a:bodyPr wrap="square" rtlCol="0">
            <a:spAutoFit/>
          </a:bodyPr>
          <a:lstStyle/>
          <a:p>
            <a:r>
              <a:rPr lang="es-ES" sz="1600" b="1" dirty="0"/>
              <a:t>Haciendo una ampliación del apartado de calificación se puede observar, </a:t>
            </a:r>
            <a:r>
              <a:rPr lang="es-ES" sz="1600" b="1" u="sng" dirty="0"/>
              <a:t>además del campo de la nota (de obligada cumplimentación)</a:t>
            </a:r>
            <a:r>
              <a:rPr lang="es-ES" sz="1600" b="1" dirty="0"/>
              <a:t>, una serie de </a:t>
            </a:r>
            <a:r>
              <a:rPr lang="es-ES" sz="1600" b="1" u="sng" dirty="0"/>
              <a:t>campos de interés</a:t>
            </a:r>
            <a:r>
              <a:rPr lang="es-ES" sz="1600" b="1" dirty="0"/>
              <a:t>, que a continuación se detallan. </a:t>
            </a:r>
          </a:p>
        </p:txBody>
      </p:sp>
      <p:sp>
        <p:nvSpPr>
          <p:cNvPr id="19" name="2 Rectángulo"/>
          <p:cNvSpPr/>
          <p:nvPr/>
        </p:nvSpPr>
        <p:spPr>
          <a:xfrm>
            <a:off x="2205415" y="3460587"/>
            <a:ext cx="4467528" cy="41210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25 Grupo"/>
          <p:cNvGrpSpPr/>
          <p:nvPr/>
        </p:nvGrpSpPr>
        <p:grpSpPr>
          <a:xfrm>
            <a:off x="0" y="2268996"/>
            <a:ext cx="7609114" cy="4354287"/>
            <a:chOff x="2057400" y="4038600"/>
            <a:chExt cx="6444343" cy="2743197"/>
          </a:xfrm>
        </p:grpSpPr>
        <p:pic>
          <p:nvPicPr>
            <p:cNvPr id="18" name="Picture 2"/>
            <p:cNvPicPr>
              <a:picLocks noChangeAspect="1" noChangeArrowheads="1"/>
            </p:cNvPicPr>
            <p:nvPr/>
          </p:nvPicPr>
          <p:blipFill>
            <a:blip r:embed="rId2" cstate="print"/>
            <a:srcRect l="13434" t="44124" r="22427"/>
            <a:stretch>
              <a:fillRect/>
            </a:stretch>
          </p:blipFill>
          <p:spPr bwMode="auto">
            <a:xfrm>
              <a:off x="2057400" y="4038600"/>
              <a:ext cx="6444343" cy="2743197"/>
            </a:xfrm>
            <a:prstGeom prst="rect">
              <a:avLst/>
            </a:prstGeom>
            <a:solidFill>
              <a:schemeClr val="bg1"/>
            </a:solidFill>
            <a:ln w="9525">
              <a:noFill/>
              <a:miter lim="800000"/>
              <a:headEnd/>
              <a:tailEnd/>
            </a:ln>
            <a:effectLst/>
          </p:spPr>
        </p:pic>
        <p:grpSp>
          <p:nvGrpSpPr>
            <p:cNvPr id="3" name="24 Grupo"/>
            <p:cNvGrpSpPr/>
            <p:nvPr/>
          </p:nvGrpSpPr>
          <p:grpSpPr>
            <a:xfrm>
              <a:off x="4911731" y="5334027"/>
              <a:ext cx="2610298" cy="924010"/>
              <a:chOff x="4911731" y="5334027"/>
              <a:chExt cx="2610298" cy="924010"/>
            </a:xfrm>
          </p:grpSpPr>
          <p:sp>
            <p:nvSpPr>
              <p:cNvPr id="21" name="20 Rectángulo"/>
              <p:cNvSpPr/>
              <p:nvPr/>
            </p:nvSpPr>
            <p:spPr>
              <a:xfrm>
                <a:off x="4911731" y="5334027"/>
                <a:ext cx="326802" cy="11449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5747657" y="5595670"/>
                <a:ext cx="1015715" cy="33704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6022680" y="5914559"/>
                <a:ext cx="1499349" cy="34347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27 Rectángulo"/>
          <p:cNvSpPr/>
          <p:nvPr/>
        </p:nvSpPr>
        <p:spPr>
          <a:xfrm>
            <a:off x="3344142" y="6404609"/>
            <a:ext cx="457523" cy="1444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2 Rectángulo"/>
          <p:cNvSpPr/>
          <p:nvPr/>
        </p:nvSpPr>
        <p:spPr>
          <a:xfrm>
            <a:off x="518130" y="5104329"/>
            <a:ext cx="2083556" cy="41210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2 Rectángulo"/>
          <p:cNvSpPr/>
          <p:nvPr/>
        </p:nvSpPr>
        <p:spPr>
          <a:xfrm>
            <a:off x="3174243" y="4253342"/>
            <a:ext cx="897013" cy="30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24" name="36 CuadroTexto"/>
          <p:cNvSpPr txBox="1"/>
          <p:nvPr/>
        </p:nvSpPr>
        <p:spPr>
          <a:xfrm>
            <a:off x="6921819" y="2226827"/>
            <a:ext cx="5248680" cy="338554"/>
          </a:xfrm>
          <a:prstGeom prst="rect">
            <a:avLst/>
          </a:prstGeom>
          <a:solidFill>
            <a:schemeClr val="bg1"/>
          </a:solidFill>
        </p:spPr>
        <p:txBody>
          <a:bodyPr wrap="square" rtlCol="0">
            <a:spAutoFit/>
          </a:bodyPr>
          <a:lstStyle/>
          <a:p>
            <a:r>
              <a:rPr lang="es-ES" sz="1600" b="1" dirty="0"/>
              <a:t>2.b.3(a) Marcar si se  hace propuesta de Matrícula de honor</a:t>
            </a:r>
          </a:p>
        </p:txBody>
      </p:sp>
      <p:cxnSp>
        <p:nvCxnSpPr>
          <p:cNvPr id="25" name="24 Conector recto de flecha"/>
          <p:cNvCxnSpPr>
            <a:cxnSpLocks/>
          </p:cNvCxnSpPr>
          <p:nvPr/>
        </p:nvCxnSpPr>
        <p:spPr>
          <a:xfrm flipH="1">
            <a:off x="4855031" y="2565381"/>
            <a:ext cx="2066788" cy="2039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2 Rectángulo"/>
          <p:cNvSpPr/>
          <p:nvPr/>
        </p:nvSpPr>
        <p:spPr>
          <a:xfrm>
            <a:off x="3326644" y="4723328"/>
            <a:ext cx="2246842" cy="44738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36 CuadroTexto"/>
          <p:cNvSpPr txBox="1"/>
          <p:nvPr/>
        </p:nvSpPr>
        <p:spPr>
          <a:xfrm>
            <a:off x="7034584" y="2697509"/>
            <a:ext cx="4996542" cy="2308324"/>
          </a:xfrm>
          <a:prstGeom prst="rect">
            <a:avLst/>
          </a:prstGeom>
          <a:solidFill>
            <a:schemeClr val="bg1"/>
          </a:solidFill>
        </p:spPr>
        <p:txBody>
          <a:bodyPr wrap="square" rtlCol="0">
            <a:spAutoFit/>
          </a:bodyPr>
          <a:lstStyle/>
          <a:p>
            <a:r>
              <a:rPr lang="es-ES" sz="1600" b="1" dirty="0"/>
              <a:t>2.b.3(b) Este campo se puede cumplimentar para hacer algún comentario que la comisión considere realizar para que figure en el acta (será público). </a:t>
            </a:r>
            <a:r>
              <a:rPr lang="es-ES" sz="1600" b="1" u="sng" dirty="0"/>
              <a:t>Usar siempre si el alumno no comparece a la sesión y, por tanto, es “NO PRESENTADO”</a:t>
            </a:r>
            <a:r>
              <a:rPr lang="es-ES" sz="1600" b="1" u="sng" dirty="0">
                <a:solidFill>
                  <a:srgbClr val="FF0000"/>
                </a:solidFill>
              </a:rPr>
              <a:t> (</a:t>
            </a:r>
            <a:r>
              <a:rPr lang="es-ES" sz="1600" b="1" dirty="0">
                <a:solidFill>
                  <a:srgbClr val="FF0000"/>
                </a:solidFill>
              </a:rPr>
              <a:t>En ese caso además para calificar hay que marcar el cuadro de NO PRESENTADO  correspondiente</a:t>
            </a:r>
            <a:r>
              <a:rPr lang="es-ES" sz="1600" b="1" u="sng" dirty="0">
                <a:solidFill>
                  <a:srgbClr val="FF0000"/>
                </a:solidFill>
              </a:rPr>
              <a:t>)</a:t>
            </a:r>
            <a:r>
              <a:rPr lang="es-ES" sz="1600" b="1" dirty="0">
                <a:solidFill>
                  <a:srgbClr val="FF0000"/>
                </a:solidFill>
              </a:rPr>
              <a:t> </a:t>
            </a:r>
            <a:r>
              <a:rPr lang="es-ES" sz="1600" b="1" dirty="0"/>
              <a:t> </a:t>
            </a:r>
            <a:r>
              <a:rPr lang="es-ES" sz="1600" b="1" u="sng" dirty="0"/>
              <a:t>o si se propone para matrícula de honor.</a:t>
            </a:r>
          </a:p>
          <a:p>
            <a:endParaRPr lang="es-ES" sz="1600" b="1" u="sng" dirty="0"/>
          </a:p>
        </p:txBody>
      </p:sp>
      <p:cxnSp>
        <p:nvCxnSpPr>
          <p:cNvPr id="32" name="31 Conector recto de flecha"/>
          <p:cNvCxnSpPr/>
          <p:nvPr/>
        </p:nvCxnSpPr>
        <p:spPr>
          <a:xfrm flipH="1">
            <a:off x="5053388" y="3841671"/>
            <a:ext cx="2035626" cy="112402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2 Rectángulo"/>
          <p:cNvSpPr/>
          <p:nvPr/>
        </p:nvSpPr>
        <p:spPr>
          <a:xfrm>
            <a:off x="3348415" y="5211284"/>
            <a:ext cx="3237442" cy="5908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38" name="36 CuadroTexto"/>
          <p:cNvSpPr txBox="1"/>
          <p:nvPr/>
        </p:nvSpPr>
        <p:spPr>
          <a:xfrm>
            <a:off x="7064829" y="4646137"/>
            <a:ext cx="5127171" cy="1323439"/>
          </a:xfrm>
          <a:prstGeom prst="rect">
            <a:avLst/>
          </a:prstGeom>
          <a:solidFill>
            <a:schemeClr val="bg1"/>
          </a:solidFill>
        </p:spPr>
        <p:txBody>
          <a:bodyPr wrap="square" rtlCol="0">
            <a:spAutoFit/>
          </a:bodyPr>
          <a:lstStyle/>
          <a:p>
            <a:r>
              <a:rPr lang="es-ES" sz="1600" b="1" dirty="0"/>
              <a:t>2.b.3( c) Sobre todo en el caso de la calificación de SUSPENSO, este campo se </a:t>
            </a:r>
            <a:r>
              <a:rPr lang="es-ES" sz="1600" b="1" u="sng" dirty="0"/>
              <a:t>cumplimentará para motivar de forma general </a:t>
            </a:r>
            <a:r>
              <a:rPr lang="es-ES" sz="1600" b="1" dirty="0"/>
              <a:t>dicha calificación. Los comentarios realizados </a:t>
            </a:r>
            <a:r>
              <a:rPr lang="es-ES" sz="1600" b="1" u="sng" dirty="0"/>
              <a:t>sólo pueden ser visto por el estudiante y su tutor</a:t>
            </a:r>
            <a:r>
              <a:rPr lang="es-ES" sz="1600" b="1" dirty="0"/>
              <a:t>. No figurará en el acta pública de la sesión.</a:t>
            </a:r>
          </a:p>
        </p:txBody>
      </p:sp>
      <p:cxnSp>
        <p:nvCxnSpPr>
          <p:cNvPr id="43" name="42 Conector recto de flecha"/>
          <p:cNvCxnSpPr/>
          <p:nvPr/>
        </p:nvCxnSpPr>
        <p:spPr>
          <a:xfrm flipH="1">
            <a:off x="5061860" y="5272181"/>
            <a:ext cx="1986028" cy="3339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2 Rectángulo"/>
          <p:cNvSpPr/>
          <p:nvPr/>
        </p:nvSpPr>
        <p:spPr>
          <a:xfrm>
            <a:off x="3348416" y="5834743"/>
            <a:ext cx="2453670" cy="1959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36 CuadroTexto"/>
          <p:cNvSpPr txBox="1"/>
          <p:nvPr/>
        </p:nvSpPr>
        <p:spPr>
          <a:xfrm>
            <a:off x="0" y="6099917"/>
            <a:ext cx="11832771" cy="769441"/>
          </a:xfrm>
          <a:prstGeom prst="rect">
            <a:avLst/>
          </a:prstGeom>
          <a:solidFill>
            <a:schemeClr val="bg1"/>
          </a:solidFill>
        </p:spPr>
        <p:txBody>
          <a:bodyPr wrap="square" rtlCol="0">
            <a:spAutoFit/>
          </a:bodyPr>
          <a:lstStyle/>
          <a:p>
            <a:r>
              <a:rPr lang="es-ES" sz="1400" b="1" dirty="0"/>
              <a:t>2.b.3(d) Si la comisión lo considera conveniente, </a:t>
            </a:r>
            <a:r>
              <a:rPr lang="es-ES" sz="1600" b="1" dirty="0"/>
              <a:t>en el caso del suspenso</a:t>
            </a:r>
            <a:r>
              <a:rPr lang="es-ES" sz="1400" b="1" dirty="0"/>
              <a:t>,  puede elaborar fuera del sistema un informe más detallado de los aspectos concretos a mejorar en el trabajo. Dicho informe una vez elaborado fuera de </a:t>
            </a:r>
            <a:r>
              <a:rPr lang="es-ES" sz="1400" b="1" dirty="0" err="1"/>
              <a:t>Terminus</a:t>
            </a:r>
            <a:r>
              <a:rPr lang="es-ES" sz="1400" b="1" dirty="0"/>
              <a:t> puede seleccionarse mediante el botón “Examinar” (Visible para estudiante y tutor)</a:t>
            </a:r>
          </a:p>
        </p:txBody>
      </p:sp>
      <p:cxnSp>
        <p:nvCxnSpPr>
          <p:cNvPr id="48" name="47 Conector recto de flecha"/>
          <p:cNvCxnSpPr/>
          <p:nvPr/>
        </p:nvCxnSpPr>
        <p:spPr>
          <a:xfrm flipV="1">
            <a:off x="2068609" y="5914290"/>
            <a:ext cx="1258035" cy="26613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2.B. Cómo Calificar los trabajos en la sesión de evaluación</a:t>
            </a:r>
            <a:endParaRPr lang="es-ES" sz="2800" i="1" strike="sngStrike" dirty="0">
              <a:solidFill>
                <a:schemeClr val="bg1"/>
              </a:solidFill>
            </a:endParaRPr>
          </a:p>
        </p:txBody>
      </p:sp>
      <p:cxnSp>
        <p:nvCxnSpPr>
          <p:cNvPr id="35" name="24 Conector recto de flecha"/>
          <p:cNvCxnSpPr/>
          <p:nvPr/>
        </p:nvCxnSpPr>
        <p:spPr>
          <a:xfrm flipH="1">
            <a:off x="3652772" y="1901552"/>
            <a:ext cx="3183455" cy="22867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102320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3"/>
          <p:cNvSpPr/>
          <p:nvPr/>
        </p:nvSpPr>
        <p:spPr>
          <a:xfrm>
            <a:off x="57075" y="2276293"/>
            <a:ext cx="12124039" cy="4524315"/>
          </a:xfrm>
          <a:prstGeom prst="rect">
            <a:avLst/>
          </a:prstGeom>
          <a:solidFill>
            <a:srgbClr val="FFFFFF"/>
          </a:solidFill>
          <a:ln>
            <a:noFill/>
          </a:ln>
        </p:spPr>
        <p:txBody>
          <a:bodyPr wrap="square">
            <a:spAutoFit/>
          </a:bodyPr>
          <a:lstStyle/>
          <a:p>
            <a:pPr marL="285750" indent="-285750"/>
            <a:r>
              <a:rPr lang="es-ES" sz="2800" dirty="0"/>
              <a:t>En este Flash, se tratarán las siguiente cuestiones:</a:t>
            </a:r>
          </a:p>
          <a:p>
            <a:pPr marL="285750" indent="-285750"/>
            <a:endParaRPr lang="es-ES" sz="2800" dirty="0"/>
          </a:p>
          <a:p>
            <a:pPr marL="285750" indent="-285750">
              <a:buFont typeface="Wingdings" pitchFamily="2" charset="2"/>
              <a:buChar char="q"/>
            </a:pPr>
            <a:r>
              <a:rPr lang="es-ES" sz="2800" dirty="0"/>
              <a:t>Cómo acceder a los trabajos a evaluar como miembro de comisiones</a:t>
            </a:r>
          </a:p>
          <a:p>
            <a:pPr marL="742950" lvl="1" indent="-285750">
              <a:buFont typeface="Courier New" pitchFamily="49" charset="0"/>
              <a:buChar char="o"/>
            </a:pPr>
            <a:r>
              <a:rPr lang="es-ES" dirty="0">
                <a:solidFill>
                  <a:srgbClr val="FF0000"/>
                </a:solidFill>
              </a:rPr>
              <a:t>(Diapositivas: 4 a 8)</a:t>
            </a:r>
          </a:p>
          <a:p>
            <a:pPr marL="285750" lvl="1" indent="-285750">
              <a:buFont typeface="Wingdings" pitchFamily="2" charset="2"/>
              <a:buChar char="q"/>
            </a:pPr>
            <a:r>
              <a:rPr lang="es-ES" sz="2800" dirty="0"/>
              <a:t>Cómo calificar en la aplicación </a:t>
            </a:r>
            <a:r>
              <a:rPr lang="es-ES" dirty="0">
                <a:solidFill>
                  <a:srgbClr val="FF0000"/>
                </a:solidFill>
              </a:rPr>
              <a:t>(Diapositivas: 9 a 23)</a:t>
            </a:r>
            <a:endParaRPr lang="es-ES" sz="2800" dirty="0"/>
          </a:p>
          <a:p>
            <a:pPr marL="1200150" lvl="2" indent="-285750">
              <a:buFont typeface="Wingdings" pitchFamily="2" charset="2"/>
              <a:buChar char="q"/>
            </a:pPr>
            <a:r>
              <a:rPr lang="es-ES" sz="2800" dirty="0"/>
              <a:t>Cómo realizar la constitución de la comisión evaluadora</a:t>
            </a:r>
          </a:p>
          <a:p>
            <a:pPr marL="1200150" lvl="2" indent="-285750">
              <a:buFont typeface="Courier New" panose="02070309020205020404" pitchFamily="49" charset="0"/>
              <a:buChar char="o"/>
            </a:pPr>
            <a:r>
              <a:rPr lang="es-ES" dirty="0">
                <a:solidFill>
                  <a:srgbClr val="FF0000"/>
                </a:solidFill>
              </a:rPr>
              <a:t>(Diapositivas: 11 a 15)</a:t>
            </a:r>
            <a:endParaRPr lang="es-ES" dirty="0"/>
          </a:p>
          <a:p>
            <a:pPr marL="1200150" lvl="2" indent="-285750">
              <a:buFont typeface="Wingdings" pitchFamily="2" charset="2"/>
              <a:buChar char="q"/>
            </a:pPr>
            <a:r>
              <a:rPr lang="es-ES" sz="2800" dirty="0"/>
              <a:t>Cómo calificar los trabajos y generar las actas de las sesiones</a:t>
            </a:r>
          </a:p>
          <a:p>
            <a:pPr marL="1200150" lvl="2" indent="-285750">
              <a:buFont typeface="Courier New" pitchFamily="49" charset="0"/>
              <a:buChar char="o"/>
            </a:pPr>
            <a:r>
              <a:rPr lang="es-ES" dirty="0">
                <a:solidFill>
                  <a:srgbClr val="FF0000"/>
                </a:solidFill>
              </a:rPr>
              <a:t>(Diapositivas: 16 a 22)</a:t>
            </a:r>
          </a:p>
          <a:p>
            <a:pPr marL="1200150" lvl="2" indent="-285750">
              <a:buFont typeface="Wingdings" pitchFamily="2" charset="2"/>
              <a:buChar char="q"/>
            </a:pPr>
            <a:r>
              <a:rPr lang="es-ES" sz="2800" dirty="0"/>
              <a:t> Procedimiento para la firma y depósito de las actas de las sesiones</a:t>
            </a:r>
          </a:p>
          <a:p>
            <a:pPr marL="1200150" lvl="2" indent="-285750">
              <a:buFont typeface="Courier New" pitchFamily="49" charset="0"/>
              <a:buChar char="o"/>
            </a:pPr>
            <a:r>
              <a:rPr lang="es-ES" dirty="0">
                <a:solidFill>
                  <a:srgbClr val="FF0000"/>
                </a:solidFill>
              </a:rPr>
              <a:t>(Diapositivas: 23)</a:t>
            </a:r>
          </a:p>
          <a:p>
            <a:pPr marL="285750" indent="-285750"/>
            <a:endParaRPr lang="es-ES" sz="2000" dirty="0">
              <a:solidFill>
                <a:srgbClr val="FF0000"/>
              </a:solidFill>
            </a:endParaRPr>
          </a:p>
        </p:txBody>
      </p:sp>
      <p:sp>
        <p:nvSpPr>
          <p:cNvPr id="7" name="CuadroTexto 4"/>
          <p:cNvSpPr txBox="1"/>
          <p:nvPr/>
        </p:nvSpPr>
        <p:spPr>
          <a:xfrm>
            <a:off x="1795258" y="1328057"/>
            <a:ext cx="8787714" cy="646331"/>
          </a:xfrm>
          <a:prstGeom prst="rect">
            <a:avLst/>
          </a:prstGeom>
          <a:solidFill>
            <a:srgbClr val="A50021"/>
          </a:solidFill>
        </p:spPr>
        <p:txBody>
          <a:bodyPr wrap="square" rtlCol="0">
            <a:spAutoFit/>
          </a:bodyPr>
          <a:lstStyle/>
          <a:p>
            <a:pPr algn="ctr"/>
            <a:r>
              <a:rPr lang="es-ES" sz="3600" i="1" dirty="0">
                <a:solidFill>
                  <a:schemeClr val="bg1"/>
                </a:solidFill>
              </a:rPr>
              <a:t>Sumario del Flash</a:t>
            </a:r>
          </a:p>
        </p:txBody>
      </p:sp>
      <p:sp>
        <p:nvSpPr>
          <p:cNvPr id="5" name="4 Marcador de número de diapositiva"/>
          <p:cNvSpPr>
            <a:spLocks noGrp="1"/>
          </p:cNvSpPr>
          <p:nvPr>
            <p:ph type="sldNum" sz="quarter" idx="12"/>
          </p:nvPr>
        </p:nvSpPr>
        <p:spPr/>
        <p:txBody>
          <a:bodyPr/>
          <a:lstStyle/>
          <a:p>
            <a:fld id="{E86C5158-5E98-4CB3-8087-9B9A942B97F8}" type="slidenum">
              <a:rPr lang="es-ES" smtClean="0"/>
              <a:pPr/>
              <a:t>2</a:t>
            </a:fld>
            <a:endParaRPr lang="es-E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556" y="0"/>
            <a:ext cx="5839097" cy="1459774"/>
          </a:xfrm>
          <a:prstGeom prst="rect">
            <a:avLst/>
          </a:prstGeom>
        </p:spPr>
      </p:pic>
    </p:spTree>
    <p:extLst>
      <p:ext uri="{BB962C8B-B14F-4D97-AF65-F5344CB8AC3E}">
        <p14:creationId xmlns:p14="http://schemas.microsoft.com/office/powerpoint/2010/main" val="287202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E86C5158-5E98-4CB3-8087-9B9A942B97F8}" type="slidenum">
              <a:rPr lang="es-ES" smtClean="0"/>
              <a:pPr/>
              <a:t>20</a:t>
            </a:fld>
            <a:endParaRPr lang="es-ES" dirty="0"/>
          </a:p>
        </p:txBody>
      </p:sp>
      <p:sp>
        <p:nvSpPr>
          <p:cNvPr id="29" name="36 CuadroTexto"/>
          <p:cNvSpPr txBox="1"/>
          <p:nvPr/>
        </p:nvSpPr>
        <p:spPr>
          <a:xfrm>
            <a:off x="195943" y="1643743"/>
            <a:ext cx="11996057" cy="338554"/>
          </a:xfrm>
          <a:prstGeom prst="rect">
            <a:avLst/>
          </a:prstGeom>
          <a:solidFill>
            <a:schemeClr val="bg1"/>
          </a:solidFill>
        </p:spPr>
        <p:txBody>
          <a:bodyPr wrap="square" rtlCol="0">
            <a:spAutoFit/>
          </a:bodyPr>
          <a:lstStyle/>
          <a:p>
            <a:r>
              <a:rPr lang="es-ES" sz="1600" b="1" dirty="0"/>
              <a:t>Cumplimentado el apartado  del expediente del alumno relativo a la calificación, se tendrá una pantalla como la siguiente….</a:t>
            </a:r>
          </a:p>
        </p:txBody>
      </p:sp>
      <p:grpSp>
        <p:nvGrpSpPr>
          <p:cNvPr id="53" name="52 Grupo"/>
          <p:cNvGrpSpPr/>
          <p:nvPr/>
        </p:nvGrpSpPr>
        <p:grpSpPr>
          <a:xfrm>
            <a:off x="207093" y="2079170"/>
            <a:ext cx="9241702" cy="4778830"/>
            <a:chOff x="1622242" y="2755694"/>
            <a:chExt cx="8136904" cy="3786620"/>
          </a:xfrm>
        </p:grpSpPr>
        <p:grpSp>
          <p:nvGrpSpPr>
            <p:cNvPr id="35" name="11 Grupo"/>
            <p:cNvGrpSpPr/>
            <p:nvPr/>
          </p:nvGrpSpPr>
          <p:grpSpPr>
            <a:xfrm>
              <a:off x="1622242" y="2755694"/>
              <a:ext cx="8136904" cy="3786620"/>
              <a:chOff x="0" y="1246528"/>
              <a:chExt cx="8964488" cy="5264727"/>
            </a:xfrm>
          </p:grpSpPr>
          <p:grpSp>
            <p:nvGrpSpPr>
              <p:cNvPr id="39" name="5 Grupo"/>
              <p:cNvGrpSpPr/>
              <p:nvPr/>
            </p:nvGrpSpPr>
            <p:grpSpPr>
              <a:xfrm>
                <a:off x="0" y="1246528"/>
                <a:ext cx="8964488" cy="5264727"/>
                <a:chOff x="0" y="1246528"/>
                <a:chExt cx="8964488" cy="5264727"/>
              </a:xfrm>
              <a:solidFill>
                <a:schemeClr val="bg1"/>
              </a:solidFill>
            </p:grpSpPr>
            <p:pic>
              <p:nvPicPr>
                <p:cNvPr id="49" name="Picture 2"/>
                <p:cNvPicPr>
                  <a:picLocks noChangeAspect="1" noChangeArrowheads="1"/>
                </p:cNvPicPr>
                <p:nvPr/>
              </p:nvPicPr>
              <p:blipFill>
                <a:blip r:embed="rId2" cstate="print"/>
                <a:srcRect l="675" t="18364"/>
                <a:stretch>
                  <a:fillRect/>
                </a:stretch>
              </p:blipFill>
              <p:spPr bwMode="auto">
                <a:xfrm>
                  <a:off x="203580" y="1246528"/>
                  <a:ext cx="8760908" cy="4702752"/>
                </a:xfrm>
                <a:prstGeom prst="rect">
                  <a:avLst/>
                </a:prstGeom>
                <a:grpFill/>
                <a:ln w="9525">
                  <a:noFill/>
                  <a:miter lim="800000"/>
                  <a:headEnd/>
                  <a:tailEnd/>
                </a:ln>
                <a:effectLst/>
              </p:spPr>
            </p:pic>
            <p:pic>
              <p:nvPicPr>
                <p:cNvPr id="50" name="Picture 3"/>
                <p:cNvPicPr>
                  <a:picLocks noChangeAspect="1" noChangeArrowheads="1"/>
                </p:cNvPicPr>
                <p:nvPr/>
              </p:nvPicPr>
              <p:blipFill>
                <a:blip r:embed="rId3" cstate="print"/>
                <a:srcRect/>
                <a:stretch>
                  <a:fillRect/>
                </a:stretch>
              </p:blipFill>
              <p:spPr bwMode="auto">
                <a:xfrm>
                  <a:off x="0" y="5949280"/>
                  <a:ext cx="8676456" cy="561975"/>
                </a:xfrm>
                <a:prstGeom prst="rect">
                  <a:avLst/>
                </a:prstGeom>
                <a:grpFill/>
                <a:ln w="9525">
                  <a:noFill/>
                  <a:miter lim="800000"/>
                  <a:headEnd/>
                  <a:tailEnd/>
                </a:ln>
                <a:effectLst/>
              </p:spPr>
            </p:pic>
          </p:grpSp>
          <p:sp>
            <p:nvSpPr>
              <p:cNvPr id="46" name="45 Rectángulo"/>
              <p:cNvSpPr/>
              <p:nvPr/>
            </p:nvSpPr>
            <p:spPr>
              <a:xfrm>
                <a:off x="5724127" y="4869160"/>
                <a:ext cx="504057"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1" name="CuadroTexto 7"/>
            <p:cNvSpPr txBox="1"/>
            <p:nvPr/>
          </p:nvSpPr>
          <p:spPr>
            <a:xfrm>
              <a:off x="5784834" y="5148941"/>
              <a:ext cx="1127750" cy="243874"/>
            </a:xfrm>
            <a:prstGeom prst="rect">
              <a:avLst/>
            </a:prstGeom>
            <a:solidFill>
              <a:schemeClr val="bg1">
                <a:lumMod val="95000"/>
              </a:schemeClr>
            </a:solidFill>
          </p:spPr>
          <p:txBody>
            <a:bodyPr wrap="square" rtlCol="0">
              <a:spAutoFit/>
            </a:bodyPr>
            <a:lstStyle/>
            <a:p>
              <a:r>
                <a:rPr lang="es-ES" sz="700" i="1" dirty="0">
                  <a:latin typeface="Arial" panose="020B0604020202020204" pitchFamily="34" charset="0"/>
                  <a:cs typeface="Arial" panose="020B0604020202020204" pitchFamily="34" charset="0"/>
                </a:rPr>
                <a:t>Cumple por encima de los requisitos mínimos las…</a:t>
              </a:r>
            </a:p>
          </p:txBody>
        </p:sp>
        <p:sp>
          <p:nvSpPr>
            <p:cNvPr id="52" name="51 Rectángulo"/>
            <p:cNvSpPr/>
            <p:nvPr/>
          </p:nvSpPr>
          <p:spPr>
            <a:xfrm>
              <a:off x="5968252" y="5453742"/>
              <a:ext cx="846205" cy="217715"/>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5" name="36 CuadroTexto"/>
          <p:cNvSpPr txBox="1"/>
          <p:nvPr/>
        </p:nvSpPr>
        <p:spPr>
          <a:xfrm>
            <a:off x="7141029" y="3853058"/>
            <a:ext cx="4005942" cy="584775"/>
          </a:xfrm>
          <a:prstGeom prst="rect">
            <a:avLst/>
          </a:prstGeom>
          <a:solidFill>
            <a:schemeClr val="bg1"/>
          </a:solidFill>
        </p:spPr>
        <p:txBody>
          <a:bodyPr wrap="square" rtlCol="0">
            <a:spAutoFit/>
          </a:bodyPr>
          <a:lstStyle/>
          <a:p>
            <a:r>
              <a:rPr lang="es-ES" sz="1600" b="1" dirty="0"/>
              <a:t>2.b.4.  Cumplimentados todos los campos, pulsar el botón “Grabar  calificación”</a:t>
            </a:r>
          </a:p>
        </p:txBody>
      </p:sp>
      <p:sp>
        <p:nvSpPr>
          <p:cNvPr id="56" name="2 Rectángulo"/>
          <p:cNvSpPr/>
          <p:nvPr/>
        </p:nvSpPr>
        <p:spPr>
          <a:xfrm>
            <a:off x="8127243" y="6397828"/>
            <a:ext cx="1016757" cy="30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cxnSp>
        <p:nvCxnSpPr>
          <p:cNvPr id="57" name="56 Conector recto de flecha"/>
          <p:cNvCxnSpPr>
            <a:endCxn id="56" idx="0"/>
          </p:cNvCxnSpPr>
          <p:nvPr/>
        </p:nvCxnSpPr>
        <p:spPr>
          <a:xfrm flipH="1">
            <a:off x="8635622" y="4386943"/>
            <a:ext cx="845835" cy="20108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36 CuadroTexto"/>
          <p:cNvSpPr txBox="1"/>
          <p:nvPr/>
        </p:nvSpPr>
        <p:spPr>
          <a:xfrm>
            <a:off x="6487886" y="4680373"/>
            <a:ext cx="2046514" cy="1323439"/>
          </a:xfrm>
          <a:prstGeom prst="rect">
            <a:avLst/>
          </a:prstGeom>
          <a:solidFill>
            <a:schemeClr val="bg1"/>
          </a:solidFill>
        </p:spPr>
        <p:txBody>
          <a:bodyPr wrap="square" rtlCol="0">
            <a:spAutoFit/>
          </a:bodyPr>
          <a:lstStyle/>
          <a:p>
            <a:r>
              <a:rPr lang="es-ES" sz="1600" b="1" dirty="0"/>
              <a:t>2.b.5. Grabada la calificación, pulsar el botón “Volver a la sesión” para seguir calificando</a:t>
            </a:r>
          </a:p>
        </p:txBody>
      </p:sp>
      <p:sp>
        <p:nvSpPr>
          <p:cNvPr id="62" name="2 Rectángulo"/>
          <p:cNvSpPr/>
          <p:nvPr/>
        </p:nvSpPr>
        <p:spPr>
          <a:xfrm>
            <a:off x="7158418" y="6400800"/>
            <a:ext cx="940556" cy="31306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3" name="62 Conector recto de flecha"/>
          <p:cNvCxnSpPr>
            <a:endCxn id="62" idx="0"/>
          </p:cNvCxnSpPr>
          <p:nvPr/>
        </p:nvCxnSpPr>
        <p:spPr>
          <a:xfrm>
            <a:off x="7413171" y="5910943"/>
            <a:ext cx="215525" cy="4898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2.B. Cómo Calificar los trabajos en la sesión de evaluación</a:t>
            </a:r>
            <a:endParaRPr lang="es-ES" sz="2800" i="1" strike="sngStrike" dirty="0">
              <a:solidFill>
                <a:schemeClr val="bg1"/>
              </a:solidFill>
            </a:endParaRPr>
          </a:p>
        </p:txBody>
      </p:sp>
      <p:pic>
        <p:nvPicPr>
          <p:cNvPr id="21" name="Imagen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102320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E86C5158-5E98-4CB3-8087-9B9A942B97F8}" type="slidenum">
              <a:rPr lang="es-ES" smtClean="0"/>
              <a:pPr/>
              <a:t>21</a:t>
            </a:fld>
            <a:endParaRPr lang="es-ES" dirty="0"/>
          </a:p>
        </p:txBody>
      </p:sp>
      <p:sp>
        <p:nvSpPr>
          <p:cNvPr id="29" name="36 CuadroTexto"/>
          <p:cNvSpPr txBox="1"/>
          <p:nvPr/>
        </p:nvSpPr>
        <p:spPr>
          <a:xfrm>
            <a:off x="195943" y="1643743"/>
            <a:ext cx="11996057" cy="584775"/>
          </a:xfrm>
          <a:prstGeom prst="rect">
            <a:avLst/>
          </a:prstGeom>
          <a:solidFill>
            <a:schemeClr val="bg1"/>
          </a:solidFill>
        </p:spPr>
        <p:txBody>
          <a:bodyPr wrap="square" rtlCol="0">
            <a:spAutoFit/>
          </a:bodyPr>
          <a:lstStyle/>
          <a:p>
            <a:r>
              <a:rPr lang="es-ES" sz="1600" b="1" dirty="0"/>
              <a:t>Una vez calificada de forma completa la sesión correspondiente, se tendrá una ventana como la siguiente </a:t>
            </a:r>
            <a:r>
              <a:rPr lang="es-ES" sz="1600" b="1" u="sng" dirty="0"/>
              <a:t>donde podremos generar el acta de la sesión y visualizarla</a:t>
            </a:r>
            <a:r>
              <a:rPr lang="es-ES" sz="1600" b="1" dirty="0"/>
              <a:t>:</a:t>
            </a:r>
          </a:p>
        </p:txBody>
      </p:sp>
      <p:grpSp>
        <p:nvGrpSpPr>
          <p:cNvPr id="20" name="19 Grupo"/>
          <p:cNvGrpSpPr/>
          <p:nvPr/>
        </p:nvGrpSpPr>
        <p:grpSpPr>
          <a:xfrm>
            <a:off x="450142" y="2261044"/>
            <a:ext cx="9144000" cy="4452257"/>
            <a:chOff x="23522" y="758485"/>
            <a:chExt cx="9144000" cy="4452257"/>
          </a:xfrm>
        </p:grpSpPr>
        <p:grpSp>
          <p:nvGrpSpPr>
            <p:cNvPr id="21" name="Grupo 2"/>
            <p:cNvGrpSpPr/>
            <p:nvPr/>
          </p:nvGrpSpPr>
          <p:grpSpPr>
            <a:xfrm>
              <a:off x="23522" y="758485"/>
              <a:ext cx="9144000" cy="4452257"/>
              <a:chOff x="23522" y="758485"/>
              <a:chExt cx="9144000" cy="4452257"/>
            </a:xfrm>
          </p:grpSpPr>
          <p:grpSp>
            <p:nvGrpSpPr>
              <p:cNvPr id="23" name="5 Grupo"/>
              <p:cNvGrpSpPr/>
              <p:nvPr/>
            </p:nvGrpSpPr>
            <p:grpSpPr>
              <a:xfrm>
                <a:off x="23522" y="758485"/>
                <a:ext cx="9144000" cy="4452257"/>
                <a:chOff x="23522" y="758485"/>
                <a:chExt cx="9144000" cy="4452257"/>
              </a:xfrm>
            </p:grpSpPr>
            <p:pic>
              <p:nvPicPr>
                <p:cNvPr id="25" name="Picture 2"/>
                <p:cNvPicPr>
                  <a:picLocks noChangeAspect="1" noChangeArrowheads="1"/>
                </p:cNvPicPr>
                <p:nvPr/>
              </p:nvPicPr>
              <p:blipFill>
                <a:blip r:embed="rId2" cstate="print"/>
                <a:srcRect t="5759"/>
                <a:stretch>
                  <a:fillRect/>
                </a:stretch>
              </p:blipFill>
              <p:spPr bwMode="auto">
                <a:xfrm>
                  <a:off x="23522" y="758485"/>
                  <a:ext cx="9144000" cy="3671334"/>
                </a:xfrm>
                <a:prstGeom prst="rect">
                  <a:avLst/>
                </a:prstGeom>
                <a:noFill/>
                <a:ln w="9525">
                  <a:noFill/>
                  <a:miter lim="800000"/>
                  <a:headEnd/>
                  <a:tailEnd/>
                </a:ln>
                <a:effectLst/>
              </p:spPr>
            </p:pic>
            <p:pic>
              <p:nvPicPr>
                <p:cNvPr id="26" name="Picture 3"/>
                <p:cNvPicPr>
                  <a:picLocks noChangeAspect="1" noChangeArrowheads="1"/>
                </p:cNvPicPr>
                <p:nvPr/>
              </p:nvPicPr>
              <p:blipFill>
                <a:blip r:embed="rId3" cstate="print"/>
                <a:srcRect b="40313"/>
                <a:stretch>
                  <a:fillRect/>
                </a:stretch>
              </p:blipFill>
              <p:spPr bwMode="auto">
                <a:xfrm>
                  <a:off x="1403648" y="4437112"/>
                  <a:ext cx="7740352" cy="773630"/>
                </a:xfrm>
                <a:prstGeom prst="rect">
                  <a:avLst/>
                </a:prstGeom>
                <a:noFill/>
                <a:ln w="9525">
                  <a:noFill/>
                  <a:miter lim="800000"/>
                  <a:headEnd/>
                  <a:tailEnd/>
                </a:ln>
                <a:effectLst/>
              </p:spPr>
            </p:pic>
          </p:grpSp>
          <p:sp>
            <p:nvSpPr>
              <p:cNvPr id="24" name="CuadroTexto 5"/>
              <p:cNvSpPr txBox="1"/>
              <p:nvPr/>
            </p:nvSpPr>
            <p:spPr>
              <a:xfrm>
                <a:off x="5652120" y="4633391"/>
                <a:ext cx="2232248" cy="307777"/>
              </a:xfrm>
              <a:prstGeom prst="rect">
                <a:avLst/>
              </a:prstGeom>
              <a:solidFill>
                <a:srgbClr val="FFFFFF"/>
              </a:solidFill>
            </p:spPr>
            <p:txBody>
              <a:bodyPr wrap="square" rtlCol="0">
                <a:spAutoFit/>
              </a:bodyPr>
              <a:lstStyle/>
              <a:p>
                <a:r>
                  <a:rPr lang="es-ES" sz="700" i="1" dirty="0">
                    <a:latin typeface="Arial" panose="020B0604020202020204" pitchFamily="34" charset="0"/>
                    <a:cs typeface="Arial" panose="020B0604020202020204" pitchFamily="34" charset="0"/>
                  </a:rPr>
                  <a:t>No se reúnen los requisitos mínimos de estructura …</a:t>
                </a:r>
              </a:p>
            </p:txBody>
          </p:sp>
        </p:grpSp>
        <p:sp>
          <p:nvSpPr>
            <p:cNvPr id="22" name="CuadroTexto 7"/>
            <p:cNvSpPr txBox="1"/>
            <p:nvPr/>
          </p:nvSpPr>
          <p:spPr>
            <a:xfrm>
              <a:off x="5643318" y="4149081"/>
              <a:ext cx="2241050" cy="307777"/>
            </a:xfrm>
            <a:prstGeom prst="rect">
              <a:avLst/>
            </a:prstGeom>
            <a:solidFill>
              <a:schemeClr val="bg1">
                <a:lumMod val="95000"/>
              </a:schemeClr>
            </a:solidFill>
          </p:spPr>
          <p:txBody>
            <a:bodyPr wrap="square" rtlCol="0">
              <a:spAutoFit/>
            </a:bodyPr>
            <a:lstStyle/>
            <a:p>
              <a:r>
                <a:rPr lang="es-ES" sz="700" i="1" dirty="0">
                  <a:latin typeface="Arial" panose="020B0604020202020204" pitchFamily="34" charset="0"/>
                  <a:cs typeface="Arial" panose="020B0604020202020204" pitchFamily="34" charset="0"/>
                </a:rPr>
                <a:t>Cumple por encima de los requisitos mínimos las</a:t>
              </a:r>
            </a:p>
            <a:p>
              <a:r>
                <a:rPr lang="es-ES" sz="700" i="1" dirty="0">
                  <a:latin typeface="Arial" panose="020B0604020202020204" pitchFamily="34" charset="0"/>
                  <a:cs typeface="Arial" panose="020B0604020202020204" pitchFamily="34" charset="0"/>
                </a:rPr>
                <a:t> …</a:t>
              </a:r>
            </a:p>
          </p:txBody>
        </p:sp>
      </p:grpSp>
      <p:sp>
        <p:nvSpPr>
          <p:cNvPr id="27" name="36 CuadroTexto"/>
          <p:cNvSpPr txBox="1"/>
          <p:nvPr/>
        </p:nvSpPr>
        <p:spPr>
          <a:xfrm>
            <a:off x="4668431" y="3459795"/>
            <a:ext cx="4029254" cy="2816948"/>
          </a:xfrm>
          <a:prstGeom prst="rect">
            <a:avLst/>
          </a:prstGeom>
          <a:solidFill>
            <a:schemeClr val="bg1"/>
          </a:solidFill>
        </p:spPr>
        <p:txBody>
          <a:bodyPr wrap="square" rtlCol="0">
            <a:spAutoFit/>
          </a:bodyPr>
          <a:lstStyle/>
          <a:p>
            <a:r>
              <a:rPr lang="es-ES" sz="1600" b="1" dirty="0"/>
              <a:t>2.b.6</a:t>
            </a:r>
            <a:r>
              <a:rPr lang="es-ES" sz="1600" b="1" dirty="0">
                <a:solidFill>
                  <a:srgbClr val="FF0000"/>
                </a:solidFill>
              </a:rPr>
              <a:t>. Mientras se está calificando en lugar del botón "Obtener acta de la sesión" aparecerá otro con el texto "Cerrar sesión".  Es necesario cerrar la sesión de evaluación para que las calificaciones pasen a los expedientes.  No se podrá cerrar una sesión si hay alumnos sin calificar o sin marcar como no presentados</a:t>
            </a:r>
            <a:r>
              <a:rPr lang="es-ES" sz="1600" b="1" dirty="0"/>
              <a:t>. El siguiente paso es pulsar el botón “Obtener acta de la sesión”, para generar en PDF el acta. Aparecerá el siguiente cuadro de diálogo</a:t>
            </a:r>
          </a:p>
        </p:txBody>
      </p:sp>
      <p:cxnSp>
        <p:nvCxnSpPr>
          <p:cNvPr id="28" name="27 Conector recto de flecha"/>
          <p:cNvCxnSpPr>
            <a:cxnSpLocks/>
          </p:cNvCxnSpPr>
          <p:nvPr/>
        </p:nvCxnSpPr>
        <p:spPr>
          <a:xfrm>
            <a:off x="7469472" y="6166003"/>
            <a:ext cx="771545" cy="3017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2 Rectángulo"/>
          <p:cNvSpPr/>
          <p:nvPr/>
        </p:nvSpPr>
        <p:spPr>
          <a:xfrm>
            <a:off x="8246989" y="6397828"/>
            <a:ext cx="1016757" cy="30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pic>
        <p:nvPicPr>
          <p:cNvPr id="32" name="Imagen 7"/>
          <p:cNvPicPr>
            <a:picLocks noChangeAspect="1"/>
          </p:cNvPicPr>
          <p:nvPr/>
        </p:nvPicPr>
        <p:blipFill rotWithShape="1">
          <a:blip r:embed="rId4" cstate="print">
            <a:extLst>
              <a:ext uri="{28A0092B-C50C-407E-A947-70E740481C1C}">
                <a14:useLocalDpi xmlns:a14="http://schemas.microsoft.com/office/drawing/2010/main" val="0"/>
              </a:ext>
            </a:extLst>
          </a:blip>
          <a:srcRect l="1" t="-7914" r="3797"/>
          <a:stretch/>
        </p:blipFill>
        <p:spPr>
          <a:xfrm>
            <a:off x="3363686" y="2057398"/>
            <a:ext cx="696686" cy="578759"/>
          </a:xfrm>
          <a:prstGeom prst="rect">
            <a:avLst/>
          </a:prstGeom>
          <a:solidFill>
            <a:schemeClr val="bg1"/>
          </a:solidFill>
          <a:effectLst/>
        </p:spPr>
      </p:pic>
      <p:sp>
        <p:nvSpPr>
          <p:cNvPr id="33" name="36 CuadroTexto"/>
          <p:cNvSpPr txBox="1"/>
          <p:nvPr/>
        </p:nvSpPr>
        <p:spPr>
          <a:xfrm>
            <a:off x="4038600" y="2089574"/>
            <a:ext cx="4972877" cy="830997"/>
          </a:xfrm>
          <a:prstGeom prst="rect">
            <a:avLst/>
          </a:prstGeom>
          <a:solidFill>
            <a:schemeClr val="bg1"/>
          </a:solidFill>
        </p:spPr>
        <p:txBody>
          <a:bodyPr wrap="square" rtlCol="0">
            <a:spAutoFit/>
          </a:bodyPr>
          <a:lstStyle/>
          <a:p>
            <a:r>
              <a:rPr lang="es-ES" sz="1600" b="1" dirty="0">
                <a:solidFill>
                  <a:srgbClr val="C00000"/>
                </a:solidFill>
              </a:rPr>
              <a:t>SOLO GENERAR EL ACTA DE LA SESIÓN SI TODOS LOS ALUMNOS ASOCIADOS A LA MISMA HAN SIDO CALIFICADOS Y/O MARCADOS COMO NO PRESENTADOS</a:t>
            </a:r>
          </a:p>
        </p:txBody>
      </p:sp>
      <p:pic>
        <p:nvPicPr>
          <p:cNvPr id="37" name="Picture 2"/>
          <p:cNvPicPr>
            <a:picLocks noChangeAspect="1" noChangeArrowheads="1"/>
          </p:cNvPicPr>
          <p:nvPr/>
        </p:nvPicPr>
        <p:blipFill>
          <a:blip r:embed="rId5" cstate="print"/>
          <a:srcRect/>
          <a:stretch>
            <a:fillRect/>
          </a:stretch>
        </p:blipFill>
        <p:spPr bwMode="auto">
          <a:xfrm>
            <a:off x="8621486" y="2896346"/>
            <a:ext cx="3570514" cy="2132856"/>
          </a:xfrm>
          <a:prstGeom prst="rect">
            <a:avLst/>
          </a:prstGeom>
          <a:noFill/>
          <a:ln w="9525">
            <a:noFill/>
            <a:miter lim="800000"/>
            <a:headEnd/>
            <a:tailEnd/>
          </a:ln>
          <a:effectLst/>
        </p:spPr>
      </p:pic>
      <p:cxnSp>
        <p:nvCxnSpPr>
          <p:cNvPr id="38" name="37 Conector recto de flecha"/>
          <p:cNvCxnSpPr/>
          <p:nvPr/>
        </p:nvCxnSpPr>
        <p:spPr>
          <a:xfrm flipV="1">
            <a:off x="8697685" y="4898572"/>
            <a:ext cx="914400" cy="14804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36 CuadroTexto"/>
          <p:cNvSpPr txBox="1"/>
          <p:nvPr/>
        </p:nvSpPr>
        <p:spPr>
          <a:xfrm>
            <a:off x="9437916" y="5199298"/>
            <a:ext cx="2601684" cy="646331"/>
          </a:xfrm>
          <a:prstGeom prst="rect">
            <a:avLst/>
          </a:prstGeom>
          <a:solidFill>
            <a:schemeClr val="bg1"/>
          </a:solidFill>
        </p:spPr>
        <p:txBody>
          <a:bodyPr wrap="square" rtlCol="0">
            <a:spAutoFit/>
          </a:bodyPr>
          <a:lstStyle/>
          <a:p>
            <a:r>
              <a:rPr lang="es-ES" b="1" dirty="0">
                <a:solidFill>
                  <a:srgbClr val="C00000"/>
                </a:solidFill>
              </a:rPr>
              <a:t>¿Cómo visualizar el acta de la sesión para?</a:t>
            </a:r>
          </a:p>
        </p:txBody>
      </p:sp>
      <p:sp>
        <p:nvSpPr>
          <p:cNvPr id="30"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2.B. Cómo Calificar los trabajos en la sesión de evaluación</a:t>
            </a:r>
            <a:endParaRPr lang="es-ES" sz="2800" i="1" strike="sngStrike" dirty="0">
              <a:solidFill>
                <a:schemeClr val="bg1"/>
              </a:solidFill>
            </a:endParaRPr>
          </a:p>
        </p:txBody>
      </p:sp>
      <p:pic>
        <p:nvPicPr>
          <p:cNvPr id="34" name="Imagen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102320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352739" y="2711286"/>
            <a:ext cx="3764831" cy="3743942"/>
          </a:xfrm>
          <a:prstGeom prst="rect">
            <a:avLst/>
          </a:prstGeom>
          <a:noFill/>
          <a:ln w="9525">
            <a:noFill/>
            <a:miter lim="800000"/>
            <a:headEnd/>
            <a:tailEnd/>
          </a:ln>
          <a:effectLst/>
        </p:spPr>
      </p:pic>
      <p:sp>
        <p:nvSpPr>
          <p:cNvPr id="6" name="5 Marcador de número de diapositiva"/>
          <p:cNvSpPr>
            <a:spLocks noGrp="1"/>
          </p:cNvSpPr>
          <p:nvPr>
            <p:ph type="sldNum" sz="quarter" idx="12"/>
          </p:nvPr>
        </p:nvSpPr>
        <p:spPr/>
        <p:txBody>
          <a:bodyPr/>
          <a:lstStyle/>
          <a:p>
            <a:fld id="{E86C5158-5E98-4CB3-8087-9B9A942B97F8}" type="slidenum">
              <a:rPr lang="es-ES" smtClean="0"/>
              <a:pPr/>
              <a:t>22</a:t>
            </a:fld>
            <a:endParaRPr lang="es-ES" dirty="0"/>
          </a:p>
        </p:txBody>
      </p:sp>
      <p:sp>
        <p:nvSpPr>
          <p:cNvPr id="31" name="2 Rectángulo"/>
          <p:cNvSpPr/>
          <p:nvPr/>
        </p:nvSpPr>
        <p:spPr>
          <a:xfrm>
            <a:off x="550789" y="4547257"/>
            <a:ext cx="1016757" cy="30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pic>
        <p:nvPicPr>
          <p:cNvPr id="32"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 t="-7914" r="3797"/>
          <a:stretch/>
        </p:blipFill>
        <p:spPr>
          <a:xfrm>
            <a:off x="0" y="2122713"/>
            <a:ext cx="696686" cy="578759"/>
          </a:xfrm>
          <a:prstGeom prst="rect">
            <a:avLst/>
          </a:prstGeom>
          <a:solidFill>
            <a:schemeClr val="bg1"/>
          </a:solidFill>
          <a:effectLst/>
        </p:spPr>
      </p:pic>
      <p:sp>
        <p:nvSpPr>
          <p:cNvPr id="33" name="36 CuadroTexto"/>
          <p:cNvSpPr txBox="1"/>
          <p:nvPr/>
        </p:nvSpPr>
        <p:spPr>
          <a:xfrm>
            <a:off x="674914" y="2154889"/>
            <a:ext cx="5921829" cy="584775"/>
          </a:xfrm>
          <a:prstGeom prst="rect">
            <a:avLst/>
          </a:prstGeom>
          <a:solidFill>
            <a:schemeClr val="bg1"/>
          </a:solidFill>
        </p:spPr>
        <p:txBody>
          <a:bodyPr wrap="square" rtlCol="0">
            <a:spAutoFit/>
          </a:bodyPr>
          <a:lstStyle/>
          <a:p>
            <a:r>
              <a:rPr lang="es-ES" sz="1600" b="1" dirty="0">
                <a:solidFill>
                  <a:srgbClr val="C00000"/>
                </a:solidFill>
              </a:rPr>
              <a:t>SOLO SE PODRÁ GENERAR EL ACTA DE LA SESIÓN SI TODOS LOS ALUMNOS ASOCIADOS A LA MISMA HAN SIDO CALIFICADOS</a:t>
            </a:r>
          </a:p>
        </p:txBody>
      </p:sp>
      <p:grpSp>
        <p:nvGrpSpPr>
          <p:cNvPr id="19" name="Grupo 1"/>
          <p:cNvGrpSpPr/>
          <p:nvPr/>
        </p:nvGrpSpPr>
        <p:grpSpPr>
          <a:xfrm>
            <a:off x="6683828" y="1547835"/>
            <a:ext cx="4844141" cy="5094515"/>
            <a:chOff x="467544" y="544285"/>
            <a:chExt cx="5400600" cy="5094515"/>
          </a:xfrm>
        </p:grpSpPr>
        <p:pic>
          <p:nvPicPr>
            <p:cNvPr id="20" name="Picture 2"/>
            <p:cNvPicPr>
              <a:picLocks noChangeAspect="1" noChangeArrowheads="1"/>
            </p:cNvPicPr>
            <p:nvPr/>
          </p:nvPicPr>
          <p:blipFill>
            <a:blip r:embed="rId4" cstate="print"/>
            <a:srcRect t="5549" b="14957"/>
            <a:stretch>
              <a:fillRect/>
            </a:stretch>
          </p:blipFill>
          <p:spPr bwMode="auto">
            <a:xfrm>
              <a:off x="467544" y="544285"/>
              <a:ext cx="5400600" cy="5094515"/>
            </a:xfrm>
            <a:prstGeom prst="rect">
              <a:avLst/>
            </a:prstGeom>
            <a:noFill/>
            <a:ln w="9525">
              <a:noFill/>
              <a:miter lim="800000"/>
              <a:headEnd/>
              <a:tailEnd/>
            </a:ln>
            <a:effectLst/>
          </p:spPr>
        </p:pic>
        <p:sp>
          <p:nvSpPr>
            <p:cNvPr id="21" name="CuadroTexto 2"/>
            <p:cNvSpPr txBox="1"/>
            <p:nvPr/>
          </p:nvSpPr>
          <p:spPr>
            <a:xfrm>
              <a:off x="971600" y="4093041"/>
              <a:ext cx="3240360" cy="200055"/>
            </a:xfrm>
            <a:prstGeom prst="rect">
              <a:avLst/>
            </a:prstGeom>
            <a:solidFill>
              <a:schemeClr val="bg1">
                <a:lumMod val="95000"/>
              </a:schemeClr>
            </a:solidFill>
          </p:spPr>
          <p:txBody>
            <a:bodyPr wrap="square" rtlCol="0">
              <a:spAutoFit/>
            </a:bodyPr>
            <a:lstStyle/>
            <a:p>
              <a:r>
                <a:rPr lang="es-ES" sz="700" i="1" dirty="0">
                  <a:latin typeface="Arial" panose="020B0604020202020204" pitchFamily="34" charset="0"/>
                  <a:cs typeface="Arial" panose="020B0604020202020204" pitchFamily="34" charset="0"/>
                </a:rPr>
                <a:t>Cumple por encima de los requisitos mínimos las …</a:t>
              </a:r>
            </a:p>
          </p:txBody>
        </p:sp>
      </p:grpSp>
      <p:sp>
        <p:nvSpPr>
          <p:cNvPr id="23" name="2 Rectángulo"/>
          <p:cNvSpPr/>
          <p:nvPr/>
        </p:nvSpPr>
        <p:spPr>
          <a:xfrm>
            <a:off x="2449286" y="5820885"/>
            <a:ext cx="783774" cy="30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30" name="36 CuadroTexto"/>
          <p:cNvSpPr txBox="1"/>
          <p:nvPr/>
        </p:nvSpPr>
        <p:spPr>
          <a:xfrm>
            <a:off x="4158343" y="3232573"/>
            <a:ext cx="2503714" cy="1077218"/>
          </a:xfrm>
          <a:prstGeom prst="rect">
            <a:avLst/>
          </a:prstGeom>
          <a:solidFill>
            <a:schemeClr val="bg1"/>
          </a:solidFill>
        </p:spPr>
        <p:txBody>
          <a:bodyPr wrap="square" rtlCol="0">
            <a:spAutoFit/>
          </a:bodyPr>
          <a:lstStyle/>
          <a:p>
            <a:r>
              <a:rPr lang="es-ES" sz="1600" b="1" dirty="0"/>
              <a:t>Si se selecciona abrir y aceptar se podrá visualizar el acta, para comprobarla </a:t>
            </a:r>
            <a:r>
              <a:rPr lang="es-ES" sz="1600" b="1" u="sng" dirty="0"/>
              <a:t>antes de imprimir y firmar</a:t>
            </a:r>
          </a:p>
        </p:txBody>
      </p:sp>
      <p:cxnSp>
        <p:nvCxnSpPr>
          <p:cNvPr id="34" name="33 Conector recto de flecha"/>
          <p:cNvCxnSpPr>
            <a:stCxn id="30" idx="1"/>
          </p:cNvCxnSpPr>
          <p:nvPr/>
        </p:nvCxnSpPr>
        <p:spPr>
          <a:xfrm flipH="1">
            <a:off x="1589315" y="3771182"/>
            <a:ext cx="2569028" cy="99676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a:off x="3189515" y="4256314"/>
            <a:ext cx="1534885" cy="15784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4811486" y="4267200"/>
            <a:ext cx="1828800" cy="12518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36 CuadroTexto"/>
          <p:cNvSpPr txBox="1"/>
          <p:nvPr/>
        </p:nvSpPr>
        <p:spPr>
          <a:xfrm>
            <a:off x="0" y="1639668"/>
            <a:ext cx="6966856" cy="369332"/>
          </a:xfrm>
          <a:prstGeom prst="rect">
            <a:avLst/>
          </a:prstGeom>
          <a:solidFill>
            <a:schemeClr val="bg1"/>
          </a:solidFill>
        </p:spPr>
        <p:txBody>
          <a:bodyPr wrap="square" rtlCol="0">
            <a:spAutoFit/>
          </a:bodyPr>
          <a:lstStyle/>
          <a:p>
            <a:r>
              <a:rPr lang="es-ES" b="1" dirty="0"/>
              <a:t>Para visualizar el acta de la sesión …</a:t>
            </a:r>
          </a:p>
        </p:txBody>
      </p:sp>
      <p:sp>
        <p:nvSpPr>
          <p:cNvPr id="52" name="CuadroTexto 4"/>
          <p:cNvSpPr txBox="1"/>
          <p:nvPr/>
        </p:nvSpPr>
        <p:spPr>
          <a:xfrm>
            <a:off x="0" y="6371162"/>
            <a:ext cx="11973697" cy="461665"/>
          </a:xfrm>
          <a:prstGeom prst="rect">
            <a:avLst/>
          </a:prstGeom>
          <a:solidFill>
            <a:schemeClr val="bg1">
              <a:lumMod val="95000"/>
            </a:schemeClr>
          </a:solidFill>
        </p:spPr>
        <p:txBody>
          <a:bodyPr wrap="square" rtlCol="0">
            <a:spAutoFit/>
          </a:bodyPr>
          <a:lstStyle/>
          <a:p>
            <a:pPr algn="just"/>
            <a:r>
              <a:rPr lang="es-ES" sz="2400" i="1" dirty="0"/>
              <a:t>En la siguiente diapositiva se explica el proceso para la entrega y firma del acta de la sesión</a:t>
            </a:r>
          </a:p>
        </p:txBody>
      </p:sp>
      <p:sp>
        <p:nvSpPr>
          <p:cNvPr id="22" name="CuadroTexto 4"/>
          <p:cNvSpPr txBox="1"/>
          <p:nvPr/>
        </p:nvSpPr>
        <p:spPr>
          <a:xfrm>
            <a:off x="-21261" y="1071843"/>
            <a:ext cx="12213261" cy="523220"/>
          </a:xfrm>
          <a:prstGeom prst="rect">
            <a:avLst/>
          </a:prstGeom>
          <a:solidFill>
            <a:srgbClr val="A50021"/>
          </a:solidFill>
        </p:spPr>
        <p:txBody>
          <a:bodyPr wrap="square" rtlCol="0">
            <a:spAutoFit/>
          </a:bodyPr>
          <a:lstStyle/>
          <a:p>
            <a:pPr algn="ctr"/>
            <a:r>
              <a:rPr lang="es-ES" sz="2800" i="1" dirty="0">
                <a:solidFill>
                  <a:schemeClr val="bg1"/>
                </a:solidFill>
              </a:rPr>
              <a:t>2.B. Cómo Calificar los trabajos en la sesión de evaluación</a:t>
            </a:r>
            <a:endParaRPr lang="es-ES" sz="2800" i="1" strike="sngStrike" dirty="0">
              <a:solidFill>
                <a:schemeClr val="bg1"/>
              </a:solidFill>
            </a:endParaRPr>
          </a:p>
        </p:txBody>
      </p:sp>
      <p:pic>
        <p:nvPicPr>
          <p:cNvPr id="24" name="Imagen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102320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352739" y="2711286"/>
            <a:ext cx="3764831" cy="3743942"/>
          </a:xfrm>
          <a:prstGeom prst="rect">
            <a:avLst/>
          </a:prstGeom>
          <a:noFill/>
          <a:ln w="9525">
            <a:noFill/>
            <a:miter lim="800000"/>
            <a:headEnd/>
            <a:tailEnd/>
          </a:ln>
          <a:effectLst/>
        </p:spPr>
      </p:pic>
      <p:sp>
        <p:nvSpPr>
          <p:cNvPr id="5" name="CuadroTexto 4"/>
          <p:cNvSpPr txBox="1"/>
          <p:nvPr/>
        </p:nvSpPr>
        <p:spPr>
          <a:xfrm>
            <a:off x="0" y="995643"/>
            <a:ext cx="12213261" cy="954107"/>
          </a:xfrm>
          <a:prstGeom prst="rect">
            <a:avLst/>
          </a:prstGeom>
          <a:solidFill>
            <a:srgbClr val="A50021"/>
          </a:solidFill>
        </p:spPr>
        <p:txBody>
          <a:bodyPr wrap="square" rtlCol="0">
            <a:spAutoFit/>
          </a:bodyPr>
          <a:lstStyle/>
          <a:p>
            <a:pPr algn="ctr"/>
            <a:r>
              <a:rPr lang="es-ES" sz="2800" i="1" dirty="0">
                <a:solidFill>
                  <a:schemeClr val="bg1"/>
                </a:solidFill>
              </a:rPr>
              <a:t>3. Procedimiento para firmar y depositar en la Secretaría de la FTF el acta de la sesión de evaluación</a:t>
            </a:r>
          </a:p>
        </p:txBody>
      </p:sp>
      <p:sp>
        <p:nvSpPr>
          <p:cNvPr id="6" name="5 Marcador de número de diapositiva"/>
          <p:cNvSpPr>
            <a:spLocks noGrp="1"/>
          </p:cNvSpPr>
          <p:nvPr>
            <p:ph type="sldNum" sz="quarter" idx="12"/>
          </p:nvPr>
        </p:nvSpPr>
        <p:spPr/>
        <p:txBody>
          <a:bodyPr/>
          <a:lstStyle/>
          <a:p>
            <a:fld id="{E86C5158-5E98-4CB3-8087-9B9A942B97F8}" type="slidenum">
              <a:rPr lang="es-ES" smtClean="0"/>
              <a:pPr/>
              <a:t>23</a:t>
            </a:fld>
            <a:endParaRPr lang="es-ES" dirty="0"/>
          </a:p>
        </p:txBody>
      </p:sp>
      <p:sp>
        <p:nvSpPr>
          <p:cNvPr id="31" name="2 Rectángulo"/>
          <p:cNvSpPr/>
          <p:nvPr/>
        </p:nvSpPr>
        <p:spPr>
          <a:xfrm>
            <a:off x="626989" y="4797628"/>
            <a:ext cx="1016757" cy="30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pic>
        <p:nvPicPr>
          <p:cNvPr id="32"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 t="-7914" r="3797"/>
          <a:stretch/>
        </p:blipFill>
        <p:spPr>
          <a:xfrm>
            <a:off x="0" y="2046513"/>
            <a:ext cx="696686" cy="578759"/>
          </a:xfrm>
          <a:prstGeom prst="rect">
            <a:avLst/>
          </a:prstGeom>
          <a:solidFill>
            <a:schemeClr val="bg1"/>
          </a:solidFill>
          <a:effectLst/>
        </p:spPr>
      </p:pic>
      <p:sp>
        <p:nvSpPr>
          <p:cNvPr id="33" name="36 CuadroTexto"/>
          <p:cNvSpPr txBox="1"/>
          <p:nvPr/>
        </p:nvSpPr>
        <p:spPr>
          <a:xfrm>
            <a:off x="674914" y="2024261"/>
            <a:ext cx="7131992" cy="584775"/>
          </a:xfrm>
          <a:prstGeom prst="rect">
            <a:avLst/>
          </a:prstGeom>
          <a:solidFill>
            <a:schemeClr val="bg1"/>
          </a:solidFill>
        </p:spPr>
        <p:txBody>
          <a:bodyPr wrap="square" rtlCol="0">
            <a:spAutoFit/>
          </a:bodyPr>
          <a:lstStyle/>
          <a:p>
            <a:r>
              <a:rPr lang="es-ES" sz="1600" b="1" dirty="0">
                <a:solidFill>
                  <a:srgbClr val="C00000"/>
                </a:solidFill>
              </a:rPr>
              <a:t>SOLO SE PODRÁ GENERAR EL ACTA DE LA SESIÓN SI TODOS LOS ALUMNOS ASOCIADOS A LA MISMA HAN SIDO CALIFICADOS</a:t>
            </a:r>
          </a:p>
        </p:txBody>
      </p:sp>
      <p:sp>
        <p:nvSpPr>
          <p:cNvPr id="23" name="2 Rectángulo"/>
          <p:cNvSpPr/>
          <p:nvPr/>
        </p:nvSpPr>
        <p:spPr>
          <a:xfrm>
            <a:off x="2449286" y="5820885"/>
            <a:ext cx="783774" cy="302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30" name="36 CuadroTexto"/>
          <p:cNvSpPr txBox="1"/>
          <p:nvPr/>
        </p:nvSpPr>
        <p:spPr>
          <a:xfrm>
            <a:off x="4117570" y="3477730"/>
            <a:ext cx="7946570" cy="338554"/>
          </a:xfrm>
          <a:prstGeom prst="rect">
            <a:avLst/>
          </a:prstGeom>
          <a:solidFill>
            <a:schemeClr val="bg1"/>
          </a:solidFill>
        </p:spPr>
        <p:txBody>
          <a:bodyPr wrap="square" rtlCol="0">
            <a:spAutoFit/>
          </a:bodyPr>
          <a:lstStyle/>
          <a:p>
            <a:r>
              <a:rPr lang="es-ES" sz="1600" b="1" dirty="0"/>
              <a:t>Firmar el acta y hacerla llegar a Secretaría según el procedimiento establecido en el centro.</a:t>
            </a:r>
          </a:p>
        </p:txBody>
      </p:sp>
      <p:cxnSp>
        <p:nvCxnSpPr>
          <p:cNvPr id="34" name="33 Conector recto de flecha"/>
          <p:cNvCxnSpPr/>
          <p:nvPr/>
        </p:nvCxnSpPr>
        <p:spPr>
          <a:xfrm flipH="1">
            <a:off x="1524001" y="3157268"/>
            <a:ext cx="2651184" cy="16542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a:off x="2808514" y="3183147"/>
            <a:ext cx="1340792" cy="26733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CuadroTexto 4"/>
          <p:cNvSpPr txBox="1"/>
          <p:nvPr/>
        </p:nvSpPr>
        <p:spPr>
          <a:xfrm>
            <a:off x="5170099" y="2532748"/>
            <a:ext cx="5606144" cy="461665"/>
          </a:xfrm>
          <a:prstGeom prst="rect">
            <a:avLst/>
          </a:prstGeom>
          <a:solidFill>
            <a:schemeClr val="bg1">
              <a:lumMod val="95000"/>
            </a:schemeClr>
          </a:solidFill>
        </p:spPr>
        <p:txBody>
          <a:bodyPr wrap="square" rtlCol="0">
            <a:spAutoFit/>
          </a:bodyPr>
          <a:lstStyle/>
          <a:p>
            <a:pPr algn="ctr"/>
            <a:r>
              <a:rPr lang="es-ES" sz="2400" i="1" dirty="0"/>
              <a:t>Procedimiento firma y depósito del acta</a:t>
            </a:r>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944" y="-13756"/>
            <a:ext cx="4287371" cy="1071843"/>
          </a:xfrm>
          <a:prstGeom prst="rect">
            <a:avLst/>
          </a:prstGeom>
        </p:spPr>
      </p:pic>
    </p:spTree>
    <p:extLst>
      <p:ext uri="{BB962C8B-B14F-4D97-AF65-F5344CB8AC3E}">
        <p14:creationId xmlns:p14="http://schemas.microsoft.com/office/powerpoint/2010/main" val="102320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E86C5158-5E98-4CB3-8087-9B9A942B97F8}" type="slidenum">
              <a:rPr lang="es-ES" smtClean="0"/>
              <a:pPr/>
              <a:t>24</a:t>
            </a:fld>
            <a:endParaRPr lang="es-ES" dirty="0"/>
          </a:p>
        </p:txBody>
      </p:sp>
      <p:sp>
        <p:nvSpPr>
          <p:cNvPr id="14" name="CuadroTexto 1"/>
          <p:cNvSpPr txBox="1"/>
          <p:nvPr/>
        </p:nvSpPr>
        <p:spPr>
          <a:xfrm>
            <a:off x="688189" y="2494036"/>
            <a:ext cx="11125200" cy="2308324"/>
          </a:xfrm>
          <a:prstGeom prst="rect">
            <a:avLst/>
          </a:prstGeom>
          <a:noFill/>
        </p:spPr>
        <p:txBody>
          <a:bodyPr wrap="square" rtlCol="0">
            <a:spAutoFit/>
          </a:bodyPr>
          <a:lstStyle/>
          <a:p>
            <a:pPr algn="ctr"/>
            <a:r>
              <a:rPr lang="es-E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Gracias por vuestra paciencia y colaboración, sin ellas esto y otras muchas cosas de este centro no serían posibles</a:t>
            </a:r>
            <a:endParaRPr lang="es-ES" sz="48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64" y="29710"/>
            <a:ext cx="4287371" cy="1071843"/>
          </a:xfrm>
          <a:prstGeom prst="rect">
            <a:avLst/>
          </a:prstGeom>
        </p:spPr>
      </p:pic>
    </p:spTree>
    <p:extLst>
      <p:ext uri="{BB962C8B-B14F-4D97-AF65-F5344CB8AC3E}">
        <p14:creationId xmlns:p14="http://schemas.microsoft.com/office/powerpoint/2010/main" val="10232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51978" y="1202430"/>
            <a:ext cx="9659462" cy="646331"/>
          </a:xfrm>
          <a:prstGeom prst="rect">
            <a:avLst/>
          </a:prstGeom>
          <a:solidFill>
            <a:srgbClr val="A50021"/>
          </a:solidFill>
        </p:spPr>
        <p:txBody>
          <a:bodyPr wrap="square" rtlCol="0">
            <a:spAutoFit/>
          </a:bodyPr>
          <a:lstStyle/>
          <a:p>
            <a:pPr algn="ctr"/>
            <a:r>
              <a:rPr lang="es-ES" sz="3600" i="1" dirty="0">
                <a:solidFill>
                  <a:schemeClr val="bg1"/>
                </a:solidFill>
              </a:rPr>
              <a:t>0. Cómo acceder a la aplicación</a:t>
            </a:r>
          </a:p>
        </p:txBody>
      </p:sp>
      <p:sp>
        <p:nvSpPr>
          <p:cNvPr id="7" name="CuadroTexto 7"/>
          <p:cNvSpPr txBox="1"/>
          <p:nvPr/>
        </p:nvSpPr>
        <p:spPr>
          <a:xfrm>
            <a:off x="185057" y="1744340"/>
            <a:ext cx="11723915" cy="5524589"/>
          </a:xfrm>
          <a:prstGeom prst="rect">
            <a:avLst/>
          </a:prstGeom>
          <a:noFill/>
        </p:spPr>
        <p:txBody>
          <a:bodyPr wrap="square" rtlCol="0">
            <a:spAutoFit/>
          </a:bodyPr>
          <a:lstStyle/>
          <a:p>
            <a:endParaRPr lang="es-ES" sz="2000" dirty="0"/>
          </a:p>
          <a:p>
            <a:endParaRPr lang="es-ES" sz="900" dirty="0"/>
          </a:p>
          <a:p>
            <a:pPr marL="1371600" lvl="2" indent="-457200">
              <a:buFont typeface="Wingdings" panose="05000000000000000000" pitchFamily="2" charset="2"/>
              <a:buChar char="Ø"/>
            </a:pPr>
            <a:r>
              <a:rPr lang="es-ES" sz="2800" b="1" u="sng" dirty="0"/>
              <a:t>Una vez que el departamento haya creado las comisiones y asignado a las mismas las correspondientes sesiones de evaluación con los trabajos a evaluar</a:t>
            </a:r>
          </a:p>
          <a:p>
            <a:pPr marL="1371600" lvl="2" indent="-457200"/>
            <a:endParaRPr lang="es-ES" sz="2800" dirty="0"/>
          </a:p>
          <a:p>
            <a:pPr marL="1371600" lvl="2" indent="-457200">
              <a:buFont typeface="Arial" panose="020B0604020202020204" pitchFamily="34" charset="0"/>
              <a:buChar char="•"/>
            </a:pPr>
            <a:r>
              <a:rPr lang="es-ES" sz="2800" dirty="0"/>
              <a:t> A través de Secretaría Virtual (</a:t>
            </a:r>
            <a:r>
              <a:rPr lang="es-ES" sz="2800" b="1" u="sng" dirty="0">
                <a:hlinkClick r:id="rId2"/>
              </a:rPr>
              <a:t>https://sevius.us.es</a:t>
            </a:r>
            <a:r>
              <a:rPr lang="es-ES" sz="2800" dirty="0"/>
              <a:t>)</a:t>
            </a:r>
            <a:r>
              <a:rPr lang="es-ES" sz="2800" dirty="0">
                <a:sym typeface="Wingdings" panose="05000000000000000000" pitchFamily="2" charset="2"/>
              </a:rPr>
              <a:t>.</a:t>
            </a:r>
          </a:p>
          <a:p>
            <a:pPr marL="1371600" lvl="2" indent="-457200"/>
            <a:endParaRPr lang="es-ES" sz="2800" dirty="0">
              <a:sym typeface="Wingdings" panose="05000000000000000000" pitchFamily="2" charset="2"/>
            </a:endParaRPr>
          </a:p>
          <a:p>
            <a:pPr marL="1371600" lvl="2" indent="-457200">
              <a:buFont typeface="Arial" panose="020B0604020202020204" pitchFamily="34" charset="0"/>
              <a:buChar char="•"/>
            </a:pPr>
            <a:r>
              <a:rPr lang="es-ES" sz="2800" dirty="0"/>
              <a:t>Opción: </a:t>
            </a:r>
            <a:r>
              <a:rPr lang="es-ES" sz="2800" b="1" dirty="0"/>
              <a:t>“Mi perfil → Datos como docentes → Trabajo fin de grado</a:t>
            </a:r>
          </a:p>
          <a:p>
            <a:pPr marL="1371600" lvl="2" indent="-457200">
              <a:buFont typeface="Arial" panose="020B0604020202020204" pitchFamily="34" charset="0"/>
              <a:buChar char="•"/>
            </a:pPr>
            <a:endParaRPr lang="es-ES" sz="2800" b="1" dirty="0"/>
          </a:p>
          <a:p>
            <a:pPr marL="1371600" lvl="2" indent="-457200">
              <a:buFont typeface="Arial" panose="020B0604020202020204" pitchFamily="34" charset="0"/>
              <a:buChar char="•"/>
            </a:pPr>
            <a:r>
              <a:rPr lang="es-ES" sz="2800" b="1" dirty="0"/>
              <a:t>El profesorado se encontrará con la pantalla que aparece en la diapositiva Nº 5</a:t>
            </a:r>
            <a:endParaRPr lang="es-ES" sz="2800" dirty="0">
              <a:sym typeface="Wingdings" panose="05000000000000000000" pitchFamily="2" charset="2"/>
            </a:endParaRPr>
          </a:p>
          <a:p>
            <a:pPr marL="1371600" lvl="2" indent="-457200" algn="just"/>
            <a:endParaRPr lang="es-ES" sz="2400" dirty="0">
              <a:sym typeface="Wingdings" panose="05000000000000000000" pitchFamily="2" charset="2"/>
            </a:endParaRPr>
          </a:p>
          <a:p>
            <a:endParaRPr lang="es-ES" sz="2000" dirty="0"/>
          </a:p>
        </p:txBody>
      </p:sp>
      <p:sp>
        <p:nvSpPr>
          <p:cNvPr id="6" name="5 Marcador de número de diapositiva"/>
          <p:cNvSpPr>
            <a:spLocks noGrp="1"/>
          </p:cNvSpPr>
          <p:nvPr>
            <p:ph type="sldNum" sz="quarter" idx="12"/>
          </p:nvPr>
        </p:nvSpPr>
        <p:spPr/>
        <p:txBody>
          <a:bodyPr/>
          <a:lstStyle/>
          <a:p>
            <a:fld id="{E86C5158-5E98-4CB3-8087-9B9A942B97F8}" type="slidenum">
              <a:rPr lang="es-ES" smtClean="0"/>
              <a:pPr/>
              <a:t>3</a:t>
            </a:fld>
            <a:endParaRPr lang="es-ES"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625" y="0"/>
            <a:ext cx="5067415" cy="1266854"/>
          </a:xfrm>
          <a:prstGeom prst="rect">
            <a:avLst/>
          </a:prstGeom>
        </p:spPr>
      </p:pic>
    </p:spTree>
    <p:extLst>
      <p:ext uri="{BB962C8B-B14F-4D97-AF65-F5344CB8AC3E}">
        <p14:creationId xmlns:p14="http://schemas.microsoft.com/office/powerpoint/2010/main" val="134194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0495" y="1052580"/>
            <a:ext cx="12151009" cy="584775"/>
          </a:xfrm>
          <a:prstGeom prst="rect">
            <a:avLst/>
          </a:prstGeom>
          <a:solidFill>
            <a:srgbClr val="A50021"/>
          </a:solidFill>
        </p:spPr>
        <p:txBody>
          <a:bodyPr wrap="square" rtlCol="0">
            <a:spAutoFit/>
          </a:bodyPr>
          <a:lstStyle/>
          <a:p>
            <a:pPr algn="ctr"/>
            <a:r>
              <a:rPr lang="es-ES" sz="3200" i="1" dirty="0">
                <a:solidFill>
                  <a:schemeClr val="bg1"/>
                </a:solidFill>
              </a:rPr>
              <a:t>0.A. Esquema de cómo acceder a los trabajos a evaluar</a:t>
            </a:r>
          </a:p>
        </p:txBody>
      </p:sp>
      <p:sp>
        <p:nvSpPr>
          <p:cNvPr id="6" name="5 Marcador de número de diapositiva"/>
          <p:cNvSpPr>
            <a:spLocks noGrp="1"/>
          </p:cNvSpPr>
          <p:nvPr>
            <p:ph type="sldNum" sz="quarter" idx="12"/>
          </p:nvPr>
        </p:nvSpPr>
        <p:spPr>
          <a:xfrm>
            <a:off x="9407809" y="6172249"/>
            <a:ext cx="2743200" cy="365125"/>
          </a:xfrm>
        </p:spPr>
        <p:txBody>
          <a:bodyPr/>
          <a:lstStyle/>
          <a:p>
            <a:fld id="{E86C5158-5E98-4CB3-8087-9B9A942B97F8}" type="slidenum">
              <a:rPr lang="es-ES" smtClean="0"/>
              <a:pPr/>
              <a:t>4</a:t>
            </a:fld>
            <a:endParaRPr lang="es-ES" dirty="0"/>
          </a:p>
        </p:txBody>
      </p:sp>
      <p:sp>
        <p:nvSpPr>
          <p:cNvPr id="4" name="CuadroTexto 3"/>
          <p:cNvSpPr txBox="1"/>
          <p:nvPr/>
        </p:nvSpPr>
        <p:spPr>
          <a:xfrm>
            <a:off x="82628" y="2888102"/>
            <a:ext cx="3475798" cy="369332"/>
          </a:xfrm>
          <a:prstGeom prst="rect">
            <a:avLst/>
          </a:prstGeom>
          <a:noFill/>
          <a:ln w="38100">
            <a:solidFill>
              <a:srgbClr val="C00000"/>
            </a:solidFill>
          </a:ln>
        </p:spPr>
        <p:txBody>
          <a:bodyPr wrap="square" rtlCol="0">
            <a:spAutoFit/>
          </a:bodyPr>
          <a:lstStyle/>
          <a:p>
            <a:pPr algn="ctr"/>
            <a:r>
              <a:rPr lang="es-ES" b="1" dirty="0"/>
              <a:t>Elegir “Estudiantes para evaluar”</a:t>
            </a:r>
          </a:p>
        </p:txBody>
      </p:sp>
      <p:sp>
        <p:nvSpPr>
          <p:cNvPr id="25" name="CuadroTexto 24"/>
          <p:cNvSpPr txBox="1"/>
          <p:nvPr/>
        </p:nvSpPr>
        <p:spPr>
          <a:xfrm>
            <a:off x="125503" y="4058806"/>
            <a:ext cx="3216915" cy="646331"/>
          </a:xfrm>
          <a:prstGeom prst="rect">
            <a:avLst/>
          </a:prstGeom>
          <a:noFill/>
          <a:ln w="38100">
            <a:solidFill>
              <a:srgbClr val="C00000"/>
            </a:solidFill>
          </a:ln>
        </p:spPr>
        <p:txBody>
          <a:bodyPr wrap="square" rtlCol="0">
            <a:spAutoFit/>
          </a:bodyPr>
          <a:lstStyle/>
          <a:p>
            <a:pPr algn="ctr"/>
            <a:r>
              <a:rPr lang="es-ES" b="1" dirty="0"/>
              <a:t>Seleccionar estudiante y pulsar botón  “Ver expediente”</a:t>
            </a:r>
          </a:p>
        </p:txBody>
      </p:sp>
      <p:sp>
        <p:nvSpPr>
          <p:cNvPr id="27" name="CuadroTexto 26"/>
          <p:cNvSpPr txBox="1"/>
          <p:nvPr/>
        </p:nvSpPr>
        <p:spPr>
          <a:xfrm>
            <a:off x="2772938" y="5184399"/>
            <a:ext cx="2293917" cy="646331"/>
          </a:xfrm>
          <a:prstGeom prst="rect">
            <a:avLst/>
          </a:prstGeom>
          <a:noFill/>
          <a:ln w="38100">
            <a:solidFill>
              <a:srgbClr val="C00000"/>
            </a:solidFill>
          </a:ln>
        </p:spPr>
        <p:txBody>
          <a:bodyPr wrap="square" rtlCol="0">
            <a:spAutoFit/>
          </a:bodyPr>
          <a:lstStyle/>
          <a:p>
            <a:pPr algn="ctr"/>
            <a:r>
              <a:rPr lang="es-ES" b="1" dirty="0"/>
              <a:t>Campo “Documentos”</a:t>
            </a:r>
          </a:p>
        </p:txBody>
      </p:sp>
      <p:sp>
        <p:nvSpPr>
          <p:cNvPr id="7" name="Flecha abajo 6"/>
          <p:cNvSpPr/>
          <p:nvPr/>
        </p:nvSpPr>
        <p:spPr>
          <a:xfrm>
            <a:off x="1538126" y="3324946"/>
            <a:ext cx="403761" cy="7363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abajo 28"/>
          <p:cNvSpPr/>
          <p:nvPr/>
        </p:nvSpPr>
        <p:spPr>
          <a:xfrm rot="16200000">
            <a:off x="7284998" y="3866877"/>
            <a:ext cx="403761" cy="130718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Abrir llave 7"/>
          <p:cNvSpPr/>
          <p:nvPr/>
        </p:nvSpPr>
        <p:spPr>
          <a:xfrm>
            <a:off x="8013574" y="3257434"/>
            <a:ext cx="250573" cy="2494830"/>
          </a:xfrm>
          <a:prstGeom prst="leftBrace">
            <a:avLst>
              <a:gd name="adj1" fmla="val 8333"/>
              <a:gd name="adj2" fmla="val 51615"/>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1" name="CuadroTexto 30"/>
          <p:cNvSpPr txBox="1"/>
          <p:nvPr/>
        </p:nvSpPr>
        <p:spPr>
          <a:xfrm>
            <a:off x="8236022" y="3549031"/>
            <a:ext cx="3350817" cy="369332"/>
          </a:xfrm>
          <a:prstGeom prst="rect">
            <a:avLst/>
          </a:prstGeom>
          <a:noFill/>
          <a:ln w="38100">
            <a:solidFill>
              <a:srgbClr val="C00000"/>
            </a:solidFill>
          </a:ln>
        </p:spPr>
        <p:txBody>
          <a:bodyPr wrap="square" rtlCol="0">
            <a:spAutoFit/>
          </a:bodyPr>
          <a:lstStyle/>
          <a:p>
            <a:pPr algn="ctr"/>
            <a:r>
              <a:rPr lang="es-ES" b="1" dirty="0"/>
              <a:t>Trabajo</a:t>
            </a:r>
          </a:p>
        </p:txBody>
      </p:sp>
      <p:sp>
        <p:nvSpPr>
          <p:cNvPr id="35" name="CuadroTexto 34"/>
          <p:cNvSpPr txBox="1"/>
          <p:nvPr/>
        </p:nvSpPr>
        <p:spPr>
          <a:xfrm>
            <a:off x="8236022" y="4209632"/>
            <a:ext cx="3350817" cy="369332"/>
          </a:xfrm>
          <a:prstGeom prst="rect">
            <a:avLst/>
          </a:prstGeom>
          <a:noFill/>
          <a:ln w="38100">
            <a:solidFill>
              <a:srgbClr val="C00000"/>
            </a:solidFill>
          </a:ln>
        </p:spPr>
        <p:txBody>
          <a:bodyPr wrap="square" rtlCol="0">
            <a:spAutoFit/>
          </a:bodyPr>
          <a:lstStyle/>
          <a:p>
            <a:pPr algn="ctr"/>
            <a:r>
              <a:rPr lang="es-ES" b="1" dirty="0"/>
              <a:t>Declaración de originalidad</a:t>
            </a:r>
          </a:p>
        </p:txBody>
      </p:sp>
      <p:sp>
        <p:nvSpPr>
          <p:cNvPr id="36" name="CuadroTexto 35"/>
          <p:cNvSpPr txBox="1"/>
          <p:nvPr/>
        </p:nvSpPr>
        <p:spPr>
          <a:xfrm>
            <a:off x="8264147" y="4806827"/>
            <a:ext cx="3350817" cy="646331"/>
          </a:xfrm>
          <a:prstGeom prst="rect">
            <a:avLst/>
          </a:prstGeom>
          <a:noFill/>
          <a:ln w="38100">
            <a:solidFill>
              <a:srgbClr val="C00000"/>
            </a:solidFill>
          </a:ln>
        </p:spPr>
        <p:txBody>
          <a:bodyPr wrap="square" rtlCol="0">
            <a:spAutoFit/>
          </a:bodyPr>
          <a:lstStyle/>
          <a:p>
            <a:pPr algn="ctr"/>
            <a:r>
              <a:rPr lang="es-ES" b="1" dirty="0"/>
              <a:t>Informe del tutor (Si lo hubiera, no es obligatorio)</a:t>
            </a:r>
          </a:p>
        </p:txBody>
      </p:sp>
      <p:sp>
        <p:nvSpPr>
          <p:cNvPr id="40" name="Flecha abajo 39"/>
          <p:cNvSpPr/>
          <p:nvPr/>
        </p:nvSpPr>
        <p:spPr>
          <a:xfrm>
            <a:off x="1563052" y="2330856"/>
            <a:ext cx="403761" cy="53179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4742951" y="4335805"/>
            <a:ext cx="1966659" cy="369332"/>
          </a:xfrm>
          <a:prstGeom prst="rect">
            <a:avLst/>
          </a:prstGeom>
          <a:noFill/>
          <a:ln w="38100">
            <a:solidFill>
              <a:srgbClr val="C00000"/>
            </a:solidFill>
          </a:ln>
        </p:spPr>
        <p:txBody>
          <a:bodyPr wrap="square" rtlCol="0">
            <a:spAutoFit/>
          </a:bodyPr>
          <a:lstStyle/>
          <a:p>
            <a:pPr algn="ctr"/>
            <a:r>
              <a:rPr lang="es-ES" b="1" dirty="0"/>
              <a:t>Descargar archivos</a:t>
            </a:r>
          </a:p>
        </p:txBody>
      </p:sp>
      <p:sp>
        <p:nvSpPr>
          <p:cNvPr id="20" name="CuadroTexto 19"/>
          <p:cNvSpPr txBox="1"/>
          <p:nvPr/>
        </p:nvSpPr>
        <p:spPr>
          <a:xfrm>
            <a:off x="484980" y="1916510"/>
            <a:ext cx="2559904" cy="369332"/>
          </a:xfrm>
          <a:prstGeom prst="rect">
            <a:avLst/>
          </a:prstGeom>
          <a:noFill/>
          <a:ln w="38100">
            <a:solidFill>
              <a:srgbClr val="C00000"/>
            </a:solidFill>
          </a:ln>
        </p:spPr>
        <p:txBody>
          <a:bodyPr wrap="square" rtlCol="0">
            <a:spAutoFit/>
          </a:bodyPr>
          <a:lstStyle/>
          <a:p>
            <a:pPr algn="ctr"/>
            <a:r>
              <a:rPr lang="es-ES" b="1" dirty="0"/>
              <a:t>Selección de la titulación</a:t>
            </a:r>
          </a:p>
        </p:txBody>
      </p:sp>
      <p:sp>
        <p:nvSpPr>
          <p:cNvPr id="2" name="Flecha doblada hacia arriba 1"/>
          <p:cNvSpPr/>
          <p:nvPr/>
        </p:nvSpPr>
        <p:spPr>
          <a:xfrm rot="5400000">
            <a:off x="1727632" y="4589185"/>
            <a:ext cx="910419" cy="118822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doblada hacia arriba 21"/>
          <p:cNvSpPr/>
          <p:nvPr/>
        </p:nvSpPr>
        <p:spPr>
          <a:xfrm>
            <a:off x="5106447" y="4742493"/>
            <a:ext cx="800082" cy="107728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332" y="-41740"/>
            <a:ext cx="4335895" cy="1083974"/>
          </a:xfrm>
          <a:prstGeom prst="rect">
            <a:avLst/>
          </a:prstGeom>
        </p:spPr>
      </p:pic>
    </p:spTree>
    <p:extLst>
      <p:ext uri="{BB962C8B-B14F-4D97-AF65-F5344CB8AC3E}">
        <p14:creationId xmlns:p14="http://schemas.microsoft.com/office/powerpoint/2010/main" val="21449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679621" y="2153345"/>
            <a:ext cx="9650627" cy="4111531"/>
            <a:chOff x="679621" y="2153345"/>
            <a:chExt cx="9650627" cy="3898421"/>
          </a:xfrm>
        </p:grpSpPr>
        <p:pic>
          <p:nvPicPr>
            <p:cNvPr id="14" name="Picture 2"/>
            <p:cNvPicPr>
              <a:picLocks noChangeAspect="1" noChangeArrowheads="1"/>
            </p:cNvPicPr>
            <p:nvPr/>
          </p:nvPicPr>
          <p:blipFill rotWithShape="1">
            <a:blip r:embed="rId2" cstate="print"/>
            <a:srcRect t="10097" r="2052" b="31960"/>
            <a:stretch/>
          </p:blipFill>
          <p:spPr bwMode="auto">
            <a:xfrm>
              <a:off x="679621" y="2153345"/>
              <a:ext cx="9650627" cy="3898421"/>
            </a:xfrm>
            <a:prstGeom prst="rect">
              <a:avLst/>
            </a:prstGeom>
            <a:noFill/>
            <a:ln w="9525">
              <a:noFill/>
              <a:miter lim="800000"/>
              <a:headEnd/>
              <a:tailEnd/>
            </a:ln>
            <a:effectLst/>
          </p:spPr>
        </p:pic>
        <p:sp>
          <p:nvSpPr>
            <p:cNvPr id="15" name="2 Rectángulo"/>
            <p:cNvSpPr/>
            <p:nvPr/>
          </p:nvSpPr>
          <p:spPr>
            <a:xfrm>
              <a:off x="4009170" y="4090086"/>
              <a:ext cx="6073944" cy="156485"/>
            </a:xfrm>
            <a:prstGeom prst="rect">
              <a:avLst/>
            </a:prstGeom>
            <a:solidFill>
              <a:srgbClr val="E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 name="CuadroTexto 4"/>
          <p:cNvSpPr txBox="1"/>
          <p:nvPr/>
        </p:nvSpPr>
        <p:spPr>
          <a:xfrm>
            <a:off x="951978" y="1202430"/>
            <a:ext cx="9659462" cy="646331"/>
          </a:xfrm>
          <a:prstGeom prst="rect">
            <a:avLst/>
          </a:prstGeom>
          <a:solidFill>
            <a:srgbClr val="A50021"/>
          </a:solidFill>
        </p:spPr>
        <p:txBody>
          <a:bodyPr wrap="square" rtlCol="0">
            <a:spAutoFit/>
          </a:bodyPr>
          <a:lstStyle/>
          <a:p>
            <a:pPr algn="ctr"/>
            <a:r>
              <a:rPr lang="es-ES" sz="3600" i="1" dirty="0">
                <a:solidFill>
                  <a:schemeClr val="bg1"/>
                </a:solidFill>
              </a:rPr>
              <a:t>1. Cómo acceder a los trabajos a evaluar</a:t>
            </a:r>
          </a:p>
        </p:txBody>
      </p:sp>
      <p:sp>
        <p:nvSpPr>
          <p:cNvPr id="6" name="5 Marcador de número de diapositiva"/>
          <p:cNvSpPr>
            <a:spLocks noGrp="1"/>
          </p:cNvSpPr>
          <p:nvPr>
            <p:ph type="sldNum" sz="quarter" idx="12"/>
          </p:nvPr>
        </p:nvSpPr>
        <p:spPr/>
        <p:txBody>
          <a:bodyPr/>
          <a:lstStyle/>
          <a:p>
            <a:fld id="{E86C5158-5E98-4CB3-8087-9B9A942B97F8}" type="slidenum">
              <a:rPr lang="es-ES" smtClean="0"/>
              <a:pPr/>
              <a:t>5</a:t>
            </a:fld>
            <a:endParaRPr lang="es-ES" dirty="0"/>
          </a:p>
        </p:txBody>
      </p:sp>
      <p:sp>
        <p:nvSpPr>
          <p:cNvPr id="2" name="Elipse 1"/>
          <p:cNvSpPr/>
          <p:nvPr/>
        </p:nvSpPr>
        <p:spPr>
          <a:xfrm>
            <a:off x="4460789" y="3505200"/>
            <a:ext cx="1495169" cy="500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2 Rectángulo"/>
          <p:cNvSpPr/>
          <p:nvPr/>
        </p:nvSpPr>
        <p:spPr>
          <a:xfrm>
            <a:off x="2142270" y="5493817"/>
            <a:ext cx="1591529" cy="5926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36 CuadroTexto"/>
          <p:cNvSpPr txBox="1"/>
          <p:nvPr/>
        </p:nvSpPr>
        <p:spPr>
          <a:xfrm>
            <a:off x="3829050" y="1961148"/>
            <a:ext cx="4781550" cy="1077218"/>
          </a:xfrm>
          <a:prstGeom prst="rect">
            <a:avLst/>
          </a:prstGeom>
          <a:solidFill>
            <a:schemeClr val="bg1"/>
          </a:solidFill>
        </p:spPr>
        <p:txBody>
          <a:bodyPr wrap="square" rtlCol="0">
            <a:spAutoFit/>
          </a:bodyPr>
          <a:lstStyle/>
          <a:p>
            <a:r>
              <a:rPr lang="es-ES" sz="1600" b="1" dirty="0"/>
              <a:t>1.a. Elegir titulación. Si el docente ha sido nombrado miembro de una comisión (Titular o suplente) aparecerá junto a la opción de menú “Expedientes de los estudiantes”, la opción “Estudiantes a evaluar”</a:t>
            </a:r>
          </a:p>
        </p:txBody>
      </p:sp>
      <p:cxnSp>
        <p:nvCxnSpPr>
          <p:cNvPr id="21" name="32 Conector recto de flecha"/>
          <p:cNvCxnSpPr/>
          <p:nvPr/>
        </p:nvCxnSpPr>
        <p:spPr>
          <a:xfrm>
            <a:off x="4806963" y="2941141"/>
            <a:ext cx="155562" cy="6110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2 Rectángulo"/>
          <p:cNvSpPr/>
          <p:nvPr/>
        </p:nvSpPr>
        <p:spPr>
          <a:xfrm>
            <a:off x="3239559" y="4122375"/>
            <a:ext cx="865716" cy="2657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o 29"/>
          <p:cNvGrpSpPr/>
          <p:nvPr/>
        </p:nvGrpSpPr>
        <p:grpSpPr>
          <a:xfrm>
            <a:off x="4107197" y="2997794"/>
            <a:ext cx="2379328" cy="1301439"/>
            <a:chOff x="4107197" y="2997794"/>
            <a:chExt cx="2379328" cy="1301439"/>
          </a:xfrm>
        </p:grpSpPr>
        <p:cxnSp>
          <p:nvCxnSpPr>
            <p:cNvPr id="18" name="32 Conector recto de flecha"/>
            <p:cNvCxnSpPr/>
            <p:nvPr/>
          </p:nvCxnSpPr>
          <p:spPr>
            <a:xfrm flipH="1">
              <a:off x="4107197" y="3945516"/>
              <a:ext cx="2202351" cy="3537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H="1">
              <a:off x="6305550" y="2997794"/>
              <a:ext cx="180975" cy="984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36 CuadroTexto"/>
          <p:cNvSpPr txBox="1"/>
          <p:nvPr/>
        </p:nvSpPr>
        <p:spPr>
          <a:xfrm>
            <a:off x="4655366" y="4481939"/>
            <a:ext cx="6515142" cy="830997"/>
          </a:xfrm>
          <a:prstGeom prst="rect">
            <a:avLst/>
          </a:prstGeom>
          <a:solidFill>
            <a:schemeClr val="bg1"/>
          </a:solidFill>
        </p:spPr>
        <p:txBody>
          <a:bodyPr wrap="square" rtlCol="0">
            <a:spAutoFit/>
          </a:bodyPr>
          <a:lstStyle/>
          <a:p>
            <a:r>
              <a:rPr lang="es-ES" sz="1600" b="1" dirty="0"/>
              <a:t>1.b. Pulsar en la opción “Estudiantes a evaluar”, para ir a la siguiente ventana que aparece en la siguiente diapositiva donde se muestran los trabajos a evaluar.</a:t>
            </a:r>
          </a:p>
        </p:txBody>
      </p:sp>
      <p:cxnSp>
        <p:nvCxnSpPr>
          <p:cNvPr id="32" name="32 Conector recto de flecha"/>
          <p:cNvCxnSpPr/>
          <p:nvPr/>
        </p:nvCxnSpPr>
        <p:spPr>
          <a:xfrm flipH="1" flipV="1">
            <a:off x="3857625" y="4331229"/>
            <a:ext cx="797742" cy="6761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648" y="25528"/>
            <a:ext cx="5054353" cy="1263588"/>
          </a:xfrm>
          <a:prstGeom prst="rect">
            <a:avLst/>
          </a:prstGeom>
        </p:spPr>
      </p:pic>
    </p:spTree>
    <p:extLst>
      <p:ext uri="{BB962C8B-B14F-4D97-AF65-F5344CB8AC3E}">
        <p14:creationId xmlns:p14="http://schemas.microsoft.com/office/powerpoint/2010/main" val="143180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51978" y="1202430"/>
            <a:ext cx="9659462" cy="646331"/>
          </a:xfrm>
          <a:prstGeom prst="rect">
            <a:avLst/>
          </a:prstGeom>
          <a:solidFill>
            <a:srgbClr val="A50021"/>
          </a:solidFill>
        </p:spPr>
        <p:txBody>
          <a:bodyPr wrap="square" rtlCol="0">
            <a:spAutoFit/>
          </a:bodyPr>
          <a:lstStyle/>
          <a:p>
            <a:pPr algn="ctr"/>
            <a:r>
              <a:rPr lang="es-ES" sz="3600" i="1" dirty="0">
                <a:solidFill>
                  <a:schemeClr val="bg1"/>
                </a:solidFill>
              </a:rPr>
              <a:t>1. Cómo acceder a los trabajos a evaluar</a:t>
            </a:r>
          </a:p>
        </p:txBody>
      </p:sp>
      <p:sp>
        <p:nvSpPr>
          <p:cNvPr id="6" name="5 Marcador de número de diapositiva"/>
          <p:cNvSpPr>
            <a:spLocks noGrp="1"/>
          </p:cNvSpPr>
          <p:nvPr>
            <p:ph type="sldNum" sz="quarter" idx="12"/>
          </p:nvPr>
        </p:nvSpPr>
        <p:spPr>
          <a:xfrm>
            <a:off x="9101919" y="6466844"/>
            <a:ext cx="2743200" cy="365125"/>
          </a:xfrm>
        </p:spPr>
        <p:txBody>
          <a:bodyPr/>
          <a:lstStyle/>
          <a:p>
            <a:fld id="{E86C5158-5E98-4CB3-8087-9B9A942B97F8}" type="slidenum">
              <a:rPr lang="es-ES" smtClean="0"/>
              <a:pPr/>
              <a:t>6</a:t>
            </a:fld>
            <a:endParaRPr lang="es-ES" dirty="0"/>
          </a:p>
        </p:txBody>
      </p:sp>
      <p:grpSp>
        <p:nvGrpSpPr>
          <p:cNvPr id="4" name="Grupo 3"/>
          <p:cNvGrpSpPr/>
          <p:nvPr/>
        </p:nvGrpSpPr>
        <p:grpSpPr>
          <a:xfrm>
            <a:off x="178415" y="2013223"/>
            <a:ext cx="9879985" cy="3964496"/>
            <a:chOff x="0" y="1848760"/>
            <a:chExt cx="9144000" cy="3518509"/>
          </a:xfrm>
        </p:grpSpPr>
        <p:grpSp>
          <p:nvGrpSpPr>
            <p:cNvPr id="19" name="8 Grupo"/>
            <p:cNvGrpSpPr/>
            <p:nvPr/>
          </p:nvGrpSpPr>
          <p:grpSpPr>
            <a:xfrm>
              <a:off x="0" y="1848760"/>
              <a:ext cx="9144000" cy="3518509"/>
              <a:chOff x="0" y="116632"/>
              <a:chExt cx="9144000" cy="4999117"/>
            </a:xfrm>
          </p:grpSpPr>
          <p:grpSp>
            <p:nvGrpSpPr>
              <p:cNvPr id="20" name="6 Grupo"/>
              <p:cNvGrpSpPr/>
              <p:nvPr/>
            </p:nvGrpSpPr>
            <p:grpSpPr>
              <a:xfrm>
                <a:off x="0" y="116632"/>
                <a:ext cx="9144000" cy="4999117"/>
                <a:chOff x="0" y="116632"/>
                <a:chExt cx="9144000" cy="4999117"/>
              </a:xfrm>
            </p:grpSpPr>
            <p:pic>
              <p:nvPicPr>
                <p:cNvPr id="23" name="Picture 2"/>
                <p:cNvPicPr>
                  <a:picLocks noChangeAspect="1" noChangeArrowheads="1"/>
                </p:cNvPicPr>
                <p:nvPr/>
              </p:nvPicPr>
              <p:blipFill rotWithShape="1">
                <a:blip r:embed="rId2" cstate="print"/>
                <a:srcRect b="14521"/>
                <a:stretch/>
              </p:blipFill>
              <p:spPr bwMode="auto">
                <a:xfrm>
                  <a:off x="0" y="116632"/>
                  <a:ext cx="9144000" cy="4999117"/>
                </a:xfrm>
                <a:prstGeom prst="rect">
                  <a:avLst/>
                </a:prstGeom>
                <a:noFill/>
                <a:ln w="9525">
                  <a:noFill/>
                  <a:miter lim="800000"/>
                  <a:headEnd/>
                  <a:tailEnd/>
                </a:ln>
                <a:effectLst/>
              </p:spPr>
            </p:pic>
            <p:pic>
              <p:nvPicPr>
                <p:cNvPr id="25" name="Picture 3"/>
                <p:cNvPicPr>
                  <a:picLocks noChangeAspect="1" noChangeArrowheads="1"/>
                </p:cNvPicPr>
                <p:nvPr/>
              </p:nvPicPr>
              <p:blipFill>
                <a:blip r:embed="rId3" cstate="print"/>
                <a:srcRect r="31818" b="20000"/>
                <a:stretch>
                  <a:fillRect/>
                </a:stretch>
              </p:blipFill>
              <p:spPr bwMode="auto">
                <a:xfrm>
                  <a:off x="6228184" y="4500087"/>
                  <a:ext cx="1440160" cy="291447"/>
                </a:xfrm>
                <a:prstGeom prst="rect">
                  <a:avLst/>
                </a:prstGeom>
                <a:noFill/>
                <a:ln w="9525">
                  <a:noFill/>
                  <a:miter lim="800000"/>
                  <a:headEnd/>
                  <a:tailEnd/>
                </a:ln>
                <a:effectLst/>
              </p:spPr>
            </p:pic>
            <p:sp>
              <p:nvSpPr>
                <p:cNvPr id="26" name="5 Rectángulo"/>
                <p:cNvSpPr/>
                <p:nvPr/>
              </p:nvSpPr>
              <p:spPr>
                <a:xfrm>
                  <a:off x="6199609" y="4005064"/>
                  <a:ext cx="1553741" cy="4320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a:p>
              </p:txBody>
            </p:sp>
          </p:grpSp>
          <p:sp>
            <p:nvSpPr>
              <p:cNvPr id="22" name="7 Rectángulo"/>
              <p:cNvSpPr/>
              <p:nvPr/>
            </p:nvSpPr>
            <p:spPr>
              <a:xfrm>
                <a:off x="3059832" y="2492896"/>
                <a:ext cx="5832648" cy="216024"/>
              </a:xfrm>
              <a:prstGeom prst="rect">
                <a:avLst/>
              </a:prstGeom>
              <a:solidFill>
                <a:srgbClr val="E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700"/>
              </a:p>
            </p:txBody>
          </p:sp>
        </p:grpSp>
        <p:sp>
          <p:nvSpPr>
            <p:cNvPr id="38" name="CuadroTexto 37"/>
            <p:cNvSpPr txBox="1"/>
            <p:nvPr/>
          </p:nvSpPr>
          <p:spPr>
            <a:xfrm>
              <a:off x="6146526" y="4629861"/>
              <a:ext cx="1008112" cy="215444"/>
            </a:xfrm>
            <a:prstGeom prst="rect">
              <a:avLst/>
            </a:prstGeom>
            <a:noFill/>
          </p:spPr>
          <p:txBody>
            <a:bodyPr wrap="square" rtlCol="0">
              <a:spAutoFit/>
            </a:bodyPr>
            <a:lstStyle/>
            <a:p>
              <a:r>
                <a:rPr lang="es-ES" sz="800" dirty="0">
                  <a:latin typeface="Arial" panose="020B0604020202020204" pitchFamily="34" charset="0"/>
                  <a:cs typeface="Arial" panose="020B0604020202020204" pitchFamily="34" charset="0"/>
                </a:rPr>
                <a:t> Sin calificar</a:t>
              </a:r>
            </a:p>
          </p:txBody>
        </p:sp>
      </p:grpSp>
      <p:sp>
        <p:nvSpPr>
          <p:cNvPr id="39" name="2 Rectángulo"/>
          <p:cNvSpPr/>
          <p:nvPr/>
        </p:nvSpPr>
        <p:spPr>
          <a:xfrm>
            <a:off x="3959330" y="4956498"/>
            <a:ext cx="771524" cy="7641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2 Rectángulo"/>
          <p:cNvSpPr/>
          <p:nvPr/>
        </p:nvSpPr>
        <p:spPr>
          <a:xfrm>
            <a:off x="1665027" y="4904110"/>
            <a:ext cx="6890792" cy="816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2" name="32 Conector recto de flecha"/>
          <p:cNvCxnSpPr/>
          <p:nvPr/>
        </p:nvCxnSpPr>
        <p:spPr>
          <a:xfrm flipH="1">
            <a:off x="4730854" y="3094192"/>
            <a:ext cx="1" cy="18099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36 CuadroTexto"/>
          <p:cNvSpPr txBox="1"/>
          <p:nvPr/>
        </p:nvSpPr>
        <p:spPr>
          <a:xfrm>
            <a:off x="1883229" y="2395009"/>
            <a:ext cx="7141028" cy="830997"/>
          </a:xfrm>
          <a:prstGeom prst="rect">
            <a:avLst/>
          </a:prstGeom>
          <a:solidFill>
            <a:schemeClr val="bg1"/>
          </a:solidFill>
        </p:spPr>
        <p:txBody>
          <a:bodyPr wrap="square" rtlCol="0">
            <a:spAutoFit/>
          </a:bodyPr>
          <a:lstStyle/>
          <a:p>
            <a:r>
              <a:rPr lang="es-ES" sz="1600" b="1" dirty="0"/>
              <a:t>En la nueva ventana aparecerán para el profesor/a todas las sesiones de evaluación de la que es miembro (Titular o suplente) y los alumnos que en cada una de ellas serán evaluados.</a:t>
            </a:r>
          </a:p>
        </p:txBody>
      </p:sp>
      <p:sp>
        <p:nvSpPr>
          <p:cNvPr id="49" name="36 CuadroTexto"/>
          <p:cNvSpPr txBox="1"/>
          <p:nvPr/>
        </p:nvSpPr>
        <p:spPr>
          <a:xfrm>
            <a:off x="4610526" y="5931771"/>
            <a:ext cx="7234593" cy="830997"/>
          </a:xfrm>
          <a:prstGeom prst="rect">
            <a:avLst/>
          </a:prstGeom>
          <a:solidFill>
            <a:schemeClr val="bg1"/>
          </a:solidFill>
        </p:spPr>
        <p:txBody>
          <a:bodyPr wrap="square" rtlCol="0">
            <a:spAutoFit/>
          </a:bodyPr>
          <a:lstStyle/>
          <a:p>
            <a:r>
              <a:rPr lang="es-ES" sz="1600" b="1" dirty="0"/>
              <a:t>1.c. Pulsar en la opción “Ver expediente”, para ir a  la nueva ventana que se muestra en la diapositiva siguiente, de donde se podrá obtener el detalle de la sesión de evaluación y acceder a la documentación del estudiante a evaluar.</a:t>
            </a:r>
          </a:p>
        </p:txBody>
      </p:sp>
      <p:cxnSp>
        <p:nvCxnSpPr>
          <p:cNvPr id="50" name="32 Conector recto de flecha"/>
          <p:cNvCxnSpPr/>
          <p:nvPr/>
        </p:nvCxnSpPr>
        <p:spPr>
          <a:xfrm flipH="1" flipV="1">
            <a:off x="9245468" y="5251690"/>
            <a:ext cx="797742" cy="6761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Imagen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648" y="25528"/>
            <a:ext cx="5054353" cy="1263588"/>
          </a:xfrm>
          <a:prstGeom prst="rect">
            <a:avLst/>
          </a:prstGeom>
        </p:spPr>
      </p:pic>
    </p:spTree>
    <p:extLst>
      <p:ext uri="{BB962C8B-B14F-4D97-AF65-F5344CB8AC3E}">
        <p14:creationId xmlns:p14="http://schemas.microsoft.com/office/powerpoint/2010/main" val="294607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99084" y="1006100"/>
            <a:ext cx="9659462" cy="646331"/>
          </a:xfrm>
          <a:prstGeom prst="rect">
            <a:avLst/>
          </a:prstGeom>
          <a:solidFill>
            <a:srgbClr val="A50021"/>
          </a:solidFill>
        </p:spPr>
        <p:txBody>
          <a:bodyPr wrap="square" rtlCol="0">
            <a:spAutoFit/>
          </a:bodyPr>
          <a:lstStyle/>
          <a:p>
            <a:pPr algn="ctr"/>
            <a:r>
              <a:rPr lang="es-ES" sz="3600" i="1" dirty="0">
                <a:solidFill>
                  <a:schemeClr val="bg1"/>
                </a:solidFill>
              </a:rPr>
              <a:t>1. Cómo acceder a los trabajos a evaluar</a:t>
            </a:r>
          </a:p>
        </p:txBody>
      </p:sp>
      <p:sp>
        <p:nvSpPr>
          <p:cNvPr id="6" name="5 Marcador de número de diapositiva"/>
          <p:cNvSpPr>
            <a:spLocks noGrp="1"/>
          </p:cNvSpPr>
          <p:nvPr>
            <p:ph type="sldNum" sz="quarter" idx="12"/>
          </p:nvPr>
        </p:nvSpPr>
        <p:spPr>
          <a:xfrm>
            <a:off x="8871864" y="6356350"/>
            <a:ext cx="2743200" cy="365125"/>
          </a:xfrm>
        </p:spPr>
        <p:txBody>
          <a:bodyPr/>
          <a:lstStyle/>
          <a:p>
            <a:fld id="{E86C5158-5E98-4CB3-8087-9B9A942B97F8}" type="slidenum">
              <a:rPr lang="es-ES" smtClean="0"/>
              <a:pPr/>
              <a:t>7</a:t>
            </a:fld>
            <a:endParaRPr lang="es-ES" dirty="0"/>
          </a:p>
        </p:txBody>
      </p:sp>
      <p:grpSp>
        <p:nvGrpSpPr>
          <p:cNvPr id="17" name="Grupo 16"/>
          <p:cNvGrpSpPr/>
          <p:nvPr/>
        </p:nvGrpSpPr>
        <p:grpSpPr>
          <a:xfrm>
            <a:off x="647132" y="1652431"/>
            <a:ext cx="10563366" cy="5055276"/>
            <a:chOff x="-268333" y="-17355"/>
            <a:chExt cx="10090229" cy="6372225"/>
          </a:xfrm>
        </p:grpSpPr>
        <p:grpSp>
          <p:nvGrpSpPr>
            <p:cNvPr id="18" name="7 Grupo"/>
            <p:cNvGrpSpPr/>
            <p:nvPr/>
          </p:nvGrpSpPr>
          <p:grpSpPr>
            <a:xfrm>
              <a:off x="-268333" y="-17355"/>
              <a:ext cx="10090229" cy="6372225"/>
              <a:chOff x="-268333" y="-17355"/>
              <a:chExt cx="10090229" cy="6372225"/>
            </a:xfrm>
          </p:grpSpPr>
          <p:pic>
            <p:nvPicPr>
              <p:cNvPr id="24" name="Picture 2"/>
              <p:cNvPicPr>
                <a:picLocks noChangeAspect="1" noChangeArrowheads="1"/>
              </p:cNvPicPr>
              <p:nvPr/>
            </p:nvPicPr>
            <p:blipFill>
              <a:blip r:embed="rId2" cstate="print"/>
              <a:srcRect/>
              <a:stretch>
                <a:fillRect/>
              </a:stretch>
            </p:blipFill>
            <p:spPr bwMode="auto">
              <a:xfrm>
                <a:off x="-268333" y="-17355"/>
                <a:ext cx="10090229" cy="6372225"/>
              </a:xfrm>
              <a:prstGeom prst="rect">
                <a:avLst/>
              </a:prstGeom>
              <a:noFill/>
              <a:ln w="9525">
                <a:noFill/>
                <a:miter lim="800000"/>
                <a:headEnd/>
                <a:tailEnd/>
              </a:ln>
              <a:effectLst/>
            </p:spPr>
          </p:pic>
          <p:sp>
            <p:nvSpPr>
              <p:cNvPr id="27" name="6 Rectángulo"/>
              <p:cNvSpPr/>
              <p:nvPr/>
            </p:nvSpPr>
            <p:spPr>
              <a:xfrm>
                <a:off x="3347864" y="5373216"/>
                <a:ext cx="5544616" cy="5040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 name="8 Rectángulo"/>
            <p:cNvSpPr/>
            <p:nvPr/>
          </p:nvSpPr>
          <p:spPr>
            <a:xfrm>
              <a:off x="3131840" y="2420888"/>
              <a:ext cx="5760640" cy="144016"/>
            </a:xfrm>
            <a:prstGeom prst="rect">
              <a:avLst/>
            </a:prstGeom>
            <a:solidFill>
              <a:srgbClr val="E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8" name="36 CuadroTexto"/>
          <p:cNvSpPr txBox="1"/>
          <p:nvPr/>
        </p:nvSpPr>
        <p:spPr>
          <a:xfrm>
            <a:off x="3067050" y="2512765"/>
            <a:ext cx="6915150" cy="584775"/>
          </a:xfrm>
          <a:prstGeom prst="rect">
            <a:avLst/>
          </a:prstGeom>
          <a:solidFill>
            <a:schemeClr val="bg1"/>
          </a:solidFill>
        </p:spPr>
        <p:txBody>
          <a:bodyPr wrap="square" rtlCol="0">
            <a:spAutoFit/>
          </a:bodyPr>
          <a:lstStyle/>
          <a:p>
            <a:r>
              <a:rPr lang="es-ES" sz="1600" b="1" dirty="0"/>
              <a:t>Esta sería la nueva ventana que aparecerá con el detalle de la sesión de evaluación y la documentación que deberá descargar para evaluar.</a:t>
            </a:r>
          </a:p>
        </p:txBody>
      </p:sp>
      <p:sp>
        <p:nvSpPr>
          <p:cNvPr id="29" name="2 Rectángulo"/>
          <p:cNvSpPr/>
          <p:nvPr/>
        </p:nvSpPr>
        <p:spPr>
          <a:xfrm>
            <a:off x="2425147" y="5198165"/>
            <a:ext cx="6130671" cy="351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2 Rectángulo"/>
          <p:cNvSpPr/>
          <p:nvPr/>
        </p:nvSpPr>
        <p:spPr>
          <a:xfrm>
            <a:off x="2425146" y="5577057"/>
            <a:ext cx="6130671" cy="35187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6 CuadroTexto"/>
          <p:cNvSpPr txBox="1"/>
          <p:nvPr/>
        </p:nvSpPr>
        <p:spPr>
          <a:xfrm>
            <a:off x="8303394" y="4603332"/>
            <a:ext cx="1942272" cy="338554"/>
          </a:xfrm>
          <a:prstGeom prst="rect">
            <a:avLst/>
          </a:prstGeom>
          <a:solidFill>
            <a:schemeClr val="bg1"/>
          </a:solidFill>
        </p:spPr>
        <p:txBody>
          <a:bodyPr wrap="square" rtlCol="0">
            <a:spAutoFit/>
          </a:bodyPr>
          <a:lstStyle/>
          <a:p>
            <a:r>
              <a:rPr lang="es-ES" sz="1600" b="1" dirty="0"/>
              <a:t>Convocatoria sesión</a:t>
            </a:r>
          </a:p>
        </p:txBody>
      </p:sp>
      <p:sp>
        <p:nvSpPr>
          <p:cNvPr id="35" name="36 CuadroTexto"/>
          <p:cNvSpPr txBox="1"/>
          <p:nvPr/>
        </p:nvSpPr>
        <p:spPr>
          <a:xfrm>
            <a:off x="2631101" y="6209403"/>
            <a:ext cx="3995530" cy="338554"/>
          </a:xfrm>
          <a:prstGeom prst="rect">
            <a:avLst/>
          </a:prstGeom>
          <a:solidFill>
            <a:schemeClr val="bg1"/>
          </a:solidFill>
        </p:spPr>
        <p:txBody>
          <a:bodyPr wrap="square" rtlCol="0">
            <a:spAutoFit/>
          </a:bodyPr>
          <a:lstStyle/>
          <a:p>
            <a:r>
              <a:rPr lang="es-ES" sz="1600" b="1" dirty="0"/>
              <a:t>Documentación asociada a la evaluación</a:t>
            </a:r>
          </a:p>
        </p:txBody>
      </p:sp>
      <p:cxnSp>
        <p:nvCxnSpPr>
          <p:cNvPr id="36" name="32 Conector recto de flecha"/>
          <p:cNvCxnSpPr/>
          <p:nvPr/>
        </p:nvCxnSpPr>
        <p:spPr>
          <a:xfrm flipV="1">
            <a:off x="5490481" y="5907941"/>
            <a:ext cx="480866" cy="34273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32 Conector recto de flecha"/>
          <p:cNvCxnSpPr>
            <a:stCxn id="33" idx="2"/>
          </p:cNvCxnSpPr>
          <p:nvPr/>
        </p:nvCxnSpPr>
        <p:spPr>
          <a:xfrm flipH="1">
            <a:off x="8555818" y="4941886"/>
            <a:ext cx="718712" cy="226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errar llave 7"/>
          <p:cNvSpPr/>
          <p:nvPr/>
        </p:nvSpPr>
        <p:spPr>
          <a:xfrm>
            <a:off x="8697077" y="5476045"/>
            <a:ext cx="208384" cy="572396"/>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3" name="36 CuadroTexto"/>
          <p:cNvSpPr txBox="1"/>
          <p:nvPr/>
        </p:nvSpPr>
        <p:spPr>
          <a:xfrm>
            <a:off x="9020183" y="5311744"/>
            <a:ext cx="3019112" cy="1077218"/>
          </a:xfrm>
          <a:prstGeom prst="rect">
            <a:avLst/>
          </a:prstGeom>
          <a:solidFill>
            <a:schemeClr val="bg1"/>
          </a:solidFill>
        </p:spPr>
        <p:txBody>
          <a:bodyPr wrap="square" rtlCol="0">
            <a:spAutoFit/>
          </a:bodyPr>
          <a:lstStyle/>
          <a:p>
            <a:r>
              <a:rPr lang="es-ES" sz="1600" b="1" dirty="0"/>
              <a:t>1.d.Pulsar botones de “Descargar” para obtener la documentación existente para la evaluación</a:t>
            </a:r>
          </a:p>
        </p:txBody>
      </p:sp>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341" y="17535"/>
            <a:ext cx="4014438" cy="1003609"/>
          </a:xfrm>
          <a:prstGeom prst="rect">
            <a:avLst/>
          </a:prstGeom>
        </p:spPr>
      </p:pic>
    </p:spTree>
    <p:extLst>
      <p:ext uri="{BB962C8B-B14F-4D97-AF65-F5344CB8AC3E}">
        <p14:creationId xmlns:p14="http://schemas.microsoft.com/office/powerpoint/2010/main" val="402285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99084" y="1006100"/>
            <a:ext cx="9659462" cy="646331"/>
          </a:xfrm>
          <a:prstGeom prst="rect">
            <a:avLst/>
          </a:prstGeom>
          <a:solidFill>
            <a:srgbClr val="A50021"/>
          </a:solidFill>
        </p:spPr>
        <p:txBody>
          <a:bodyPr wrap="square" rtlCol="0">
            <a:spAutoFit/>
          </a:bodyPr>
          <a:lstStyle/>
          <a:p>
            <a:pPr algn="ctr"/>
            <a:r>
              <a:rPr lang="es-ES" sz="3600" i="1" dirty="0">
                <a:solidFill>
                  <a:schemeClr val="bg1"/>
                </a:solidFill>
              </a:rPr>
              <a:t>1. Cómo acceder a los trabajos a evaluar</a:t>
            </a:r>
          </a:p>
        </p:txBody>
      </p:sp>
      <p:sp>
        <p:nvSpPr>
          <p:cNvPr id="6" name="5 Marcador de número de diapositiva"/>
          <p:cNvSpPr>
            <a:spLocks noGrp="1"/>
          </p:cNvSpPr>
          <p:nvPr>
            <p:ph type="sldNum" sz="quarter" idx="12"/>
          </p:nvPr>
        </p:nvSpPr>
        <p:spPr>
          <a:xfrm>
            <a:off x="9100457" y="6492875"/>
            <a:ext cx="2743200" cy="365125"/>
          </a:xfrm>
        </p:spPr>
        <p:txBody>
          <a:bodyPr/>
          <a:lstStyle/>
          <a:p>
            <a:fld id="{E86C5158-5E98-4CB3-8087-9B9A942B97F8}" type="slidenum">
              <a:rPr lang="es-ES" smtClean="0"/>
              <a:pPr/>
              <a:t>8</a:t>
            </a:fld>
            <a:endParaRPr lang="es-ES" dirty="0"/>
          </a:p>
        </p:txBody>
      </p:sp>
      <p:grpSp>
        <p:nvGrpSpPr>
          <p:cNvPr id="19" name="Grupo 18"/>
          <p:cNvGrpSpPr/>
          <p:nvPr/>
        </p:nvGrpSpPr>
        <p:grpSpPr>
          <a:xfrm>
            <a:off x="697127" y="1655431"/>
            <a:ext cx="9869556" cy="5069044"/>
            <a:chOff x="0" y="0"/>
            <a:chExt cx="9144000" cy="6858000"/>
          </a:xfrm>
        </p:grpSpPr>
        <p:grpSp>
          <p:nvGrpSpPr>
            <p:cNvPr id="20" name="8 Grupo"/>
            <p:cNvGrpSpPr/>
            <p:nvPr/>
          </p:nvGrpSpPr>
          <p:grpSpPr>
            <a:xfrm>
              <a:off x="0" y="0"/>
              <a:ext cx="9144000" cy="6372225"/>
              <a:chOff x="0" y="0"/>
              <a:chExt cx="9144000" cy="6372225"/>
            </a:xfrm>
          </p:grpSpPr>
          <p:grpSp>
            <p:nvGrpSpPr>
              <p:cNvPr id="25" name="7 Grupo"/>
              <p:cNvGrpSpPr/>
              <p:nvPr/>
            </p:nvGrpSpPr>
            <p:grpSpPr>
              <a:xfrm>
                <a:off x="0" y="0"/>
                <a:ext cx="9144000" cy="6372225"/>
                <a:chOff x="0" y="0"/>
                <a:chExt cx="9144000" cy="6372225"/>
              </a:xfrm>
            </p:grpSpPr>
            <p:pic>
              <p:nvPicPr>
                <p:cNvPr id="30" name="Picture 2"/>
                <p:cNvPicPr>
                  <a:picLocks noChangeAspect="1" noChangeArrowheads="1"/>
                </p:cNvPicPr>
                <p:nvPr/>
              </p:nvPicPr>
              <p:blipFill>
                <a:blip r:embed="rId2" cstate="print"/>
                <a:srcRect/>
                <a:stretch>
                  <a:fillRect/>
                </a:stretch>
              </p:blipFill>
              <p:spPr bwMode="auto">
                <a:xfrm>
                  <a:off x="0" y="0"/>
                  <a:ext cx="9144000" cy="6372225"/>
                </a:xfrm>
                <a:prstGeom prst="rect">
                  <a:avLst/>
                </a:prstGeom>
                <a:noFill/>
                <a:ln w="9525">
                  <a:noFill/>
                  <a:miter lim="800000"/>
                  <a:headEnd/>
                  <a:tailEnd/>
                </a:ln>
                <a:effectLst/>
              </p:spPr>
            </p:pic>
            <p:sp>
              <p:nvSpPr>
                <p:cNvPr id="32" name="6 Rectángulo"/>
                <p:cNvSpPr/>
                <p:nvPr/>
              </p:nvSpPr>
              <p:spPr>
                <a:xfrm>
                  <a:off x="3347864" y="5373216"/>
                  <a:ext cx="5544616" cy="5040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6" name="7 Rectángulo"/>
              <p:cNvSpPr/>
              <p:nvPr/>
            </p:nvSpPr>
            <p:spPr>
              <a:xfrm>
                <a:off x="3131840" y="2420888"/>
                <a:ext cx="5760640" cy="144016"/>
              </a:xfrm>
              <a:prstGeom prst="rect">
                <a:avLst/>
              </a:prstGeom>
              <a:solidFill>
                <a:srgbClr val="E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 name="Picture 2"/>
            <p:cNvPicPr>
              <a:picLocks noChangeAspect="1" noChangeArrowheads="1"/>
            </p:cNvPicPr>
            <p:nvPr/>
          </p:nvPicPr>
          <p:blipFill>
            <a:blip r:embed="rId3" cstate="print"/>
            <a:srcRect/>
            <a:stretch>
              <a:fillRect/>
            </a:stretch>
          </p:blipFill>
          <p:spPr bwMode="auto">
            <a:xfrm>
              <a:off x="5004048" y="2420888"/>
              <a:ext cx="3803501" cy="2304256"/>
            </a:xfrm>
            <a:prstGeom prst="rect">
              <a:avLst/>
            </a:prstGeom>
            <a:noFill/>
            <a:ln w="9525">
              <a:noFill/>
              <a:miter lim="800000"/>
              <a:headEnd/>
              <a:tailEnd/>
            </a:ln>
            <a:effectLst/>
          </p:spPr>
        </p:pic>
        <p:pic>
          <p:nvPicPr>
            <p:cNvPr id="23" name="Picture 3"/>
            <p:cNvPicPr>
              <a:picLocks noChangeAspect="1" noChangeArrowheads="1"/>
            </p:cNvPicPr>
            <p:nvPr/>
          </p:nvPicPr>
          <p:blipFill>
            <a:blip r:embed="rId4" cstate="print"/>
            <a:srcRect/>
            <a:stretch>
              <a:fillRect/>
            </a:stretch>
          </p:blipFill>
          <p:spPr bwMode="auto">
            <a:xfrm>
              <a:off x="0" y="4941168"/>
              <a:ext cx="3203848" cy="1916832"/>
            </a:xfrm>
            <a:prstGeom prst="rect">
              <a:avLst/>
            </a:prstGeom>
            <a:noFill/>
            <a:ln w="9525">
              <a:noFill/>
              <a:miter lim="800000"/>
              <a:headEnd/>
              <a:tailEnd/>
            </a:ln>
            <a:effectLst/>
          </p:spPr>
        </p:pic>
      </p:grpSp>
      <p:sp>
        <p:nvSpPr>
          <p:cNvPr id="34" name="36 CuadroTexto"/>
          <p:cNvSpPr txBox="1"/>
          <p:nvPr/>
        </p:nvSpPr>
        <p:spPr>
          <a:xfrm>
            <a:off x="3679172" y="1925944"/>
            <a:ext cx="5421373" cy="830997"/>
          </a:xfrm>
          <a:prstGeom prst="rect">
            <a:avLst/>
          </a:prstGeom>
          <a:solidFill>
            <a:schemeClr val="bg1"/>
          </a:solidFill>
        </p:spPr>
        <p:txBody>
          <a:bodyPr wrap="square" rtlCol="0">
            <a:spAutoFit/>
          </a:bodyPr>
          <a:lstStyle/>
          <a:p>
            <a:r>
              <a:rPr lang="es-ES" sz="1600" b="1" dirty="0"/>
              <a:t>Una vez pulsados los botones de “Descargar” para obtener la documentación aparecerán los siguientes cuadros de diálogo que permitirán abrir o guardar la documentación existente</a:t>
            </a:r>
          </a:p>
        </p:txBody>
      </p:sp>
      <p:cxnSp>
        <p:nvCxnSpPr>
          <p:cNvPr id="38" name="32 Conector recto de flecha"/>
          <p:cNvCxnSpPr/>
          <p:nvPr/>
        </p:nvCxnSpPr>
        <p:spPr>
          <a:xfrm flipV="1">
            <a:off x="7435098" y="4965639"/>
            <a:ext cx="694521" cy="4188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32 Conector recto de flecha"/>
          <p:cNvCxnSpPr>
            <a:endCxn id="23" idx="3"/>
          </p:cNvCxnSpPr>
          <p:nvPr/>
        </p:nvCxnSpPr>
        <p:spPr>
          <a:xfrm flipH="1">
            <a:off x="4155193" y="5587140"/>
            <a:ext cx="1794888" cy="42892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a:off x="8825023" y="5936472"/>
            <a:ext cx="1604361" cy="5008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1" name="32 Conector recto de flecha"/>
          <p:cNvCxnSpPr/>
          <p:nvPr/>
        </p:nvCxnSpPr>
        <p:spPr>
          <a:xfrm flipH="1">
            <a:off x="9674474" y="5307662"/>
            <a:ext cx="639859" cy="6184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36 CuadroTexto"/>
          <p:cNvSpPr txBox="1"/>
          <p:nvPr/>
        </p:nvSpPr>
        <p:spPr>
          <a:xfrm>
            <a:off x="10450649" y="3976070"/>
            <a:ext cx="1726925" cy="2554545"/>
          </a:xfrm>
          <a:prstGeom prst="rect">
            <a:avLst/>
          </a:prstGeom>
          <a:solidFill>
            <a:schemeClr val="bg1"/>
          </a:solidFill>
        </p:spPr>
        <p:txBody>
          <a:bodyPr wrap="square" rtlCol="0">
            <a:spAutoFit/>
          </a:bodyPr>
          <a:lstStyle/>
          <a:p>
            <a:r>
              <a:rPr lang="es-ES" sz="1600" b="1" dirty="0"/>
              <a:t>1.e. Tras la descarga pulsar el botón de “Volver al listado de estudiantes” para seguir descargando la documentación de otros estudiantes</a:t>
            </a:r>
          </a:p>
        </p:txBody>
      </p:sp>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7142" y="0"/>
            <a:ext cx="4105878" cy="1026469"/>
          </a:xfrm>
          <a:prstGeom prst="rect">
            <a:avLst/>
          </a:prstGeom>
        </p:spPr>
      </p:pic>
    </p:spTree>
    <p:extLst>
      <p:ext uri="{BB962C8B-B14F-4D97-AF65-F5344CB8AC3E}">
        <p14:creationId xmlns:p14="http://schemas.microsoft.com/office/powerpoint/2010/main" val="92344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0495" y="1052580"/>
            <a:ext cx="12151009" cy="584775"/>
          </a:xfrm>
          <a:prstGeom prst="rect">
            <a:avLst/>
          </a:prstGeom>
          <a:solidFill>
            <a:srgbClr val="A50021"/>
          </a:solidFill>
        </p:spPr>
        <p:txBody>
          <a:bodyPr wrap="square" rtlCol="0">
            <a:spAutoFit/>
          </a:bodyPr>
          <a:lstStyle/>
          <a:p>
            <a:pPr algn="ctr"/>
            <a:r>
              <a:rPr lang="es-ES" sz="3200" i="1" dirty="0">
                <a:solidFill>
                  <a:schemeClr val="bg1"/>
                </a:solidFill>
              </a:rPr>
              <a:t>0.B. Esquema de  cómo Calificar los trabajos en la sesión de evaluación</a:t>
            </a:r>
          </a:p>
        </p:txBody>
      </p:sp>
      <p:sp>
        <p:nvSpPr>
          <p:cNvPr id="6" name="5 Marcador de número de diapositiva"/>
          <p:cNvSpPr>
            <a:spLocks noGrp="1"/>
          </p:cNvSpPr>
          <p:nvPr>
            <p:ph type="sldNum" sz="quarter" idx="12"/>
          </p:nvPr>
        </p:nvSpPr>
        <p:spPr>
          <a:xfrm>
            <a:off x="9407809" y="6172249"/>
            <a:ext cx="2743200" cy="365125"/>
          </a:xfrm>
        </p:spPr>
        <p:txBody>
          <a:bodyPr/>
          <a:lstStyle/>
          <a:p>
            <a:fld id="{E86C5158-5E98-4CB3-8087-9B9A942B97F8}" type="slidenum">
              <a:rPr lang="es-ES" smtClean="0"/>
              <a:pPr/>
              <a:t>9</a:t>
            </a:fld>
            <a:endParaRPr lang="es-ES" dirty="0"/>
          </a:p>
        </p:txBody>
      </p:sp>
      <p:sp>
        <p:nvSpPr>
          <p:cNvPr id="4" name="CuadroTexto 3"/>
          <p:cNvSpPr txBox="1"/>
          <p:nvPr/>
        </p:nvSpPr>
        <p:spPr>
          <a:xfrm>
            <a:off x="305370" y="2925695"/>
            <a:ext cx="3063834" cy="646331"/>
          </a:xfrm>
          <a:prstGeom prst="rect">
            <a:avLst/>
          </a:prstGeom>
          <a:noFill/>
          <a:ln w="38100">
            <a:solidFill>
              <a:srgbClr val="C00000"/>
            </a:solidFill>
          </a:ln>
        </p:spPr>
        <p:txBody>
          <a:bodyPr wrap="square" rtlCol="0">
            <a:spAutoFit/>
          </a:bodyPr>
          <a:lstStyle/>
          <a:p>
            <a:pPr algn="ctr"/>
            <a:r>
              <a:rPr lang="es-ES" b="1" dirty="0"/>
              <a:t>Acto de Constitución de la Comisión de valoración</a:t>
            </a:r>
          </a:p>
        </p:txBody>
      </p:sp>
      <p:sp>
        <p:nvSpPr>
          <p:cNvPr id="25" name="CuadroTexto 24"/>
          <p:cNvSpPr txBox="1"/>
          <p:nvPr/>
        </p:nvSpPr>
        <p:spPr>
          <a:xfrm>
            <a:off x="428854" y="4308388"/>
            <a:ext cx="2873828" cy="646331"/>
          </a:xfrm>
          <a:prstGeom prst="rect">
            <a:avLst/>
          </a:prstGeom>
          <a:noFill/>
          <a:ln w="38100">
            <a:solidFill>
              <a:srgbClr val="C00000"/>
            </a:solidFill>
          </a:ln>
        </p:spPr>
        <p:txBody>
          <a:bodyPr wrap="square" rtlCol="0">
            <a:spAutoFit/>
          </a:bodyPr>
          <a:lstStyle/>
          <a:p>
            <a:pPr algn="ctr"/>
            <a:r>
              <a:rPr lang="es-ES" b="1" dirty="0"/>
              <a:t>Comisiones de valoración constituida </a:t>
            </a:r>
          </a:p>
        </p:txBody>
      </p:sp>
      <p:sp>
        <p:nvSpPr>
          <p:cNvPr id="27" name="CuadroTexto 26"/>
          <p:cNvSpPr txBox="1"/>
          <p:nvPr/>
        </p:nvSpPr>
        <p:spPr>
          <a:xfrm>
            <a:off x="2772938" y="5184399"/>
            <a:ext cx="2293917" cy="923330"/>
          </a:xfrm>
          <a:prstGeom prst="rect">
            <a:avLst/>
          </a:prstGeom>
          <a:noFill/>
          <a:ln w="38100">
            <a:solidFill>
              <a:srgbClr val="C00000"/>
            </a:solidFill>
          </a:ln>
        </p:spPr>
        <p:txBody>
          <a:bodyPr wrap="square" rtlCol="0">
            <a:spAutoFit/>
          </a:bodyPr>
          <a:lstStyle/>
          <a:p>
            <a:pPr algn="ctr"/>
            <a:r>
              <a:rPr lang="es-ES" b="1" dirty="0"/>
              <a:t>Evaluación de los estudiantes de la sesión</a:t>
            </a:r>
          </a:p>
        </p:txBody>
      </p:sp>
      <p:sp>
        <p:nvSpPr>
          <p:cNvPr id="7" name="Flecha abajo 6"/>
          <p:cNvSpPr/>
          <p:nvPr/>
        </p:nvSpPr>
        <p:spPr>
          <a:xfrm>
            <a:off x="1462007" y="3572026"/>
            <a:ext cx="403761" cy="7363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abajo 28"/>
          <p:cNvSpPr/>
          <p:nvPr/>
        </p:nvSpPr>
        <p:spPr>
          <a:xfrm rot="16200000">
            <a:off x="7218299" y="3599908"/>
            <a:ext cx="403761" cy="142113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Abrir llave 7"/>
          <p:cNvSpPr/>
          <p:nvPr/>
        </p:nvSpPr>
        <p:spPr>
          <a:xfrm>
            <a:off x="8013574" y="2583161"/>
            <a:ext cx="253796" cy="3321192"/>
          </a:xfrm>
          <a:prstGeom prst="leftBrace">
            <a:avLst>
              <a:gd name="adj1" fmla="val 8333"/>
              <a:gd name="adj2" fmla="val 51615"/>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1" name="CuadroTexto 30"/>
          <p:cNvSpPr txBox="1"/>
          <p:nvPr/>
        </p:nvSpPr>
        <p:spPr>
          <a:xfrm>
            <a:off x="8244575" y="2717859"/>
            <a:ext cx="3350817" cy="646331"/>
          </a:xfrm>
          <a:prstGeom prst="rect">
            <a:avLst/>
          </a:prstGeom>
          <a:noFill/>
          <a:ln w="38100">
            <a:solidFill>
              <a:srgbClr val="C00000"/>
            </a:solidFill>
          </a:ln>
        </p:spPr>
        <p:txBody>
          <a:bodyPr wrap="square" rtlCol="0">
            <a:spAutoFit/>
          </a:bodyPr>
          <a:lstStyle/>
          <a:p>
            <a:pPr algn="ctr"/>
            <a:r>
              <a:rPr lang="es-ES" b="1" dirty="0"/>
              <a:t>Asignar la nota numérica a los estudiantes de la sesión</a:t>
            </a:r>
          </a:p>
        </p:txBody>
      </p:sp>
      <p:sp>
        <p:nvSpPr>
          <p:cNvPr id="35" name="CuadroTexto 34"/>
          <p:cNvSpPr txBox="1"/>
          <p:nvPr/>
        </p:nvSpPr>
        <p:spPr>
          <a:xfrm>
            <a:off x="8296524" y="3591458"/>
            <a:ext cx="3350817" cy="369332"/>
          </a:xfrm>
          <a:prstGeom prst="rect">
            <a:avLst/>
          </a:prstGeom>
          <a:noFill/>
          <a:ln w="38100">
            <a:solidFill>
              <a:srgbClr val="C00000"/>
            </a:solidFill>
          </a:ln>
        </p:spPr>
        <p:txBody>
          <a:bodyPr wrap="square" rtlCol="0">
            <a:spAutoFit/>
          </a:bodyPr>
          <a:lstStyle/>
          <a:p>
            <a:pPr algn="ctr"/>
            <a:r>
              <a:rPr lang="es-ES" b="1" dirty="0"/>
              <a:t>Generar el acta de la sesión</a:t>
            </a:r>
          </a:p>
        </p:txBody>
      </p:sp>
      <p:sp>
        <p:nvSpPr>
          <p:cNvPr id="36" name="CuadroTexto 35"/>
          <p:cNvSpPr txBox="1"/>
          <p:nvPr/>
        </p:nvSpPr>
        <p:spPr>
          <a:xfrm>
            <a:off x="8296524" y="4183804"/>
            <a:ext cx="3350817" cy="646331"/>
          </a:xfrm>
          <a:prstGeom prst="rect">
            <a:avLst/>
          </a:prstGeom>
          <a:noFill/>
          <a:ln w="38100">
            <a:solidFill>
              <a:srgbClr val="C00000"/>
            </a:solidFill>
          </a:ln>
        </p:spPr>
        <p:txBody>
          <a:bodyPr wrap="square" rtlCol="0">
            <a:spAutoFit/>
          </a:bodyPr>
          <a:lstStyle/>
          <a:p>
            <a:pPr algn="ctr"/>
            <a:r>
              <a:rPr lang="es-ES" b="1" dirty="0"/>
              <a:t>Enviar el acta a la Secretaría del centro por correo electrónico</a:t>
            </a:r>
          </a:p>
        </p:txBody>
      </p:sp>
      <p:sp>
        <p:nvSpPr>
          <p:cNvPr id="37" name="CuadroTexto 36"/>
          <p:cNvSpPr txBox="1"/>
          <p:nvPr/>
        </p:nvSpPr>
        <p:spPr>
          <a:xfrm>
            <a:off x="8296524" y="5042781"/>
            <a:ext cx="3350817" cy="646331"/>
          </a:xfrm>
          <a:prstGeom prst="rect">
            <a:avLst/>
          </a:prstGeom>
          <a:noFill/>
          <a:ln w="38100">
            <a:solidFill>
              <a:srgbClr val="C00000"/>
            </a:solidFill>
          </a:ln>
        </p:spPr>
        <p:txBody>
          <a:bodyPr wrap="square" rtlCol="0">
            <a:spAutoFit/>
          </a:bodyPr>
          <a:lstStyle/>
          <a:p>
            <a:pPr algn="ctr"/>
            <a:r>
              <a:rPr lang="es-ES" b="1" dirty="0"/>
              <a:t>Firmar el acta de la sesión en la Secretaría del centro</a:t>
            </a:r>
          </a:p>
        </p:txBody>
      </p:sp>
      <p:sp>
        <p:nvSpPr>
          <p:cNvPr id="40" name="Flecha abajo 39"/>
          <p:cNvSpPr/>
          <p:nvPr/>
        </p:nvSpPr>
        <p:spPr>
          <a:xfrm>
            <a:off x="1433526" y="2393901"/>
            <a:ext cx="403761" cy="53179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4742949" y="3819163"/>
            <a:ext cx="1966659" cy="923330"/>
          </a:xfrm>
          <a:prstGeom prst="rect">
            <a:avLst/>
          </a:prstGeom>
          <a:noFill/>
          <a:ln w="38100">
            <a:solidFill>
              <a:schemeClr val="accent5">
                <a:lumMod val="60000"/>
                <a:lumOff val="40000"/>
              </a:schemeClr>
            </a:solidFill>
          </a:ln>
        </p:spPr>
        <p:txBody>
          <a:bodyPr wrap="square" rtlCol="0">
            <a:spAutoFit/>
          </a:bodyPr>
          <a:lstStyle/>
          <a:p>
            <a:pPr algn="ctr"/>
            <a:r>
              <a:rPr lang="es-ES" b="1" dirty="0"/>
              <a:t>Supone realizar las siguientes actuaciones </a:t>
            </a:r>
          </a:p>
        </p:txBody>
      </p:sp>
      <p:sp>
        <p:nvSpPr>
          <p:cNvPr id="20" name="CuadroTexto 19"/>
          <p:cNvSpPr txBox="1"/>
          <p:nvPr/>
        </p:nvSpPr>
        <p:spPr>
          <a:xfrm>
            <a:off x="516928" y="1743926"/>
            <a:ext cx="2293917" cy="646331"/>
          </a:xfrm>
          <a:prstGeom prst="rect">
            <a:avLst/>
          </a:prstGeom>
          <a:noFill/>
          <a:ln w="38100">
            <a:solidFill>
              <a:srgbClr val="C00000"/>
            </a:solidFill>
          </a:ln>
        </p:spPr>
        <p:txBody>
          <a:bodyPr wrap="square" rtlCol="0">
            <a:spAutoFit/>
          </a:bodyPr>
          <a:lstStyle/>
          <a:p>
            <a:pPr algn="ctr"/>
            <a:r>
              <a:rPr lang="es-ES" b="1" dirty="0"/>
              <a:t>Elección de la Sesión de evaluación</a:t>
            </a:r>
          </a:p>
        </p:txBody>
      </p:sp>
      <p:sp>
        <p:nvSpPr>
          <p:cNvPr id="2" name="Flecha doblada hacia arriba 1"/>
          <p:cNvSpPr/>
          <p:nvPr/>
        </p:nvSpPr>
        <p:spPr>
          <a:xfrm rot="5400000">
            <a:off x="1723617" y="4832494"/>
            <a:ext cx="910419" cy="118822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doblada hacia arriba 21"/>
          <p:cNvSpPr/>
          <p:nvPr/>
        </p:nvSpPr>
        <p:spPr>
          <a:xfrm>
            <a:off x="5106447" y="4742493"/>
            <a:ext cx="800082" cy="1077283"/>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066" y="0"/>
            <a:ext cx="4320926" cy="1080231"/>
          </a:xfrm>
          <a:prstGeom prst="rect">
            <a:avLst/>
          </a:prstGeom>
        </p:spPr>
      </p:pic>
    </p:spTree>
    <p:extLst>
      <p:ext uri="{BB962C8B-B14F-4D97-AF65-F5344CB8AC3E}">
        <p14:creationId xmlns:p14="http://schemas.microsoft.com/office/powerpoint/2010/main" val="3162452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2BF27E7F7AA5D4882240C008C90977E" ma:contentTypeVersion="5" ma:contentTypeDescription="Crear nuevo documento." ma:contentTypeScope="" ma:versionID="a8a64c2cbbe091bebb4ef5f329ab2531">
  <xsd:schema xmlns:xsd="http://www.w3.org/2001/XMLSchema" xmlns:xs="http://www.w3.org/2001/XMLSchema" xmlns:p="http://schemas.microsoft.com/office/2006/metadata/properties" xmlns:ns2="ecbb8d68-eff0-4eef-9d97-fab3140ca6a6" targetNamespace="http://schemas.microsoft.com/office/2006/metadata/properties" ma:root="true" ma:fieldsID="f6613726c64ffa7a047c2615ae985543" ns2:_="">
    <xsd:import namespace="ecbb8d68-eff0-4eef-9d97-fab3140ca6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b8d68-eff0-4eef-9d97-fab3140ca6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56F6F4-2F51-4F48-B5F4-763B0E2E1689}">
  <ds:schemaRefs>
    <ds:schemaRef ds:uri="http://purl.org/dc/dcmitype/"/>
    <ds:schemaRef ds:uri="http://schemas.openxmlformats.org/package/2006/metadata/core-properties"/>
    <ds:schemaRef ds:uri="http://purl.org/dc/terms/"/>
    <ds:schemaRef ds:uri="ecbb8d68-eff0-4eef-9d97-fab3140ca6a6"/>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3C0198D9-9201-4F51-86F1-4D835A080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b8d68-eff0-4eef-9d97-fab3140ca6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80554D-908A-40C8-91DE-882A01B78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7918</TotalTime>
  <Words>2244</Words>
  <Application>Microsoft Office PowerPoint</Application>
  <PresentationFormat>Personalizado</PresentationFormat>
  <Paragraphs>167</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FLASH INFORMATIVO  SOBRE EL TFG (V.2018) Dirigida a los tutores y miembros de comisiones evaluadoras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INFORMATIVA SOBRE EL TRABAJO FIN DE GRADO Dirigida a los studiantes de las siguientes titulaciones:  Grado en Finanzas y Contabilidad Grado en Turismo Doble Grado en FyCO y en RRLL y RRHH</dc:title>
  <dc:creator>hvl grc</dc:creator>
  <cp:lastModifiedBy>X</cp:lastModifiedBy>
  <cp:revision>156</cp:revision>
  <cp:lastPrinted>2017-11-01T12:20:49Z</cp:lastPrinted>
  <dcterms:created xsi:type="dcterms:W3CDTF">2017-10-29T19:04:39Z</dcterms:created>
  <dcterms:modified xsi:type="dcterms:W3CDTF">2021-04-27T09:25:10Z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0x01010012BF27E7F7AA5D4882240C008C90977E</vt:lpwstr>
  </property>
</Properties>
</file>